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262" r:id="rId3"/>
    <p:sldId id="263" r:id="rId4"/>
    <p:sldId id="264" r:id="rId5"/>
    <p:sldId id="273" r:id="rId6"/>
    <p:sldId id="265" r:id="rId7"/>
    <p:sldId id="268" r:id="rId8"/>
    <p:sldId id="267" r:id="rId9"/>
    <p:sldId id="269" r:id="rId10"/>
    <p:sldId id="270" r:id="rId11"/>
    <p:sldId id="271" r:id="rId12"/>
    <p:sldId id="272" r:id="rId13"/>
    <p:sldId id="274" r:id="rId14"/>
    <p:sldId id="276" r:id="rId15"/>
    <p:sldId id="275" r:id="rId16"/>
    <p:sldId id="259"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varScale="1">
        <p:scale>
          <a:sx n="103" d="100"/>
          <a:sy n="103" d="100"/>
        </p:scale>
        <p:origin x="150"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FC244-8957-400B-9A6F-0940B8437043}" type="datetimeFigureOut">
              <a:rPr lang="el-GR" smtClean="0"/>
              <a:t>28/3/2022</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1E5F2-225C-48F2-A3D4-6459E129A26E}" type="slidenum">
              <a:rPr lang="el-GR" smtClean="0"/>
              <a:t>‹#›</a:t>
            </a:fld>
            <a:endParaRPr lang="el-GR"/>
          </a:p>
        </p:txBody>
      </p:sp>
    </p:spTree>
    <p:extLst>
      <p:ext uri="{BB962C8B-B14F-4D97-AF65-F5344CB8AC3E}">
        <p14:creationId xmlns:p14="http://schemas.microsoft.com/office/powerpoint/2010/main" val="2218073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5688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488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871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947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088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1155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6491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1652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91C332F0-3DA0-492A-9A3E-FB12A2E49FF7}" type="datetimeFigureOut">
              <a:rPr lang="el-GR" smtClean="0"/>
              <a:t>28/3/2022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351398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1C332F0-3DA0-492A-9A3E-FB12A2E49FF7}" type="datetimeFigureOut">
              <a:rPr lang="el-GR" smtClean="0"/>
              <a:t>28/3/2022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7090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1C332F0-3DA0-492A-9A3E-FB12A2E49FF7}" type="datetimeFigureOut">
              <a:rPr lang="el-GR" smtClean="0"/>
              <a:t>28/3/2022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987241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91C332F0-3DA0-492A-9A3E-FB12A2E49FF7}" type="datetimeFigureOut">
              <a:rPr lang="el-GR" smtClean="0"/>
              <a:t>28/3/2022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3265270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91C332F0-3DA0-492A-9A3E-FB12A2E49FF7}" type="datetimeFigureOut">
              <a:rPr lang="el-GR" smtClean="0"/>
              <a:t>28/3/2022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444069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91C332F0-3DA0-492A-9A3E-FB12A2E49FF7}" type="datetimeFigureOut">
              <a:rPr lang="el-GR" smtClean="0"/>
              <a:t>28/3/2022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1746073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91C332F0-3DA0-492A-9A3E-FB12A2E49FF7}" type="datetimeFigureOut">
              <a:rPr lang="el-GR" smtClean="0"/>
              <a:t>28/3/2022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3074354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91C332F0-3DA0-492A-9A3E-FB12A2E49FF7}" type="datetimeFigureOut">
              <a:rPr lang="el-GR" smtClean="0"/>
              <a:t>28/3/2022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708613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1C332F0-3DA0-492A-9A3E-FB12A2E49FF7}" type="datetimeFigureOut">
              <a:rPr lang="el-GR" smtClean="0"/>
              <a:t>28/3/2022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1117099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1C332F0-3DA0-492A-9A3E-FB12A2E49FF7}" type="datetimeFigureOut">
              <a:rPr lang="el-GR" smtClean="0"/>
              <a:t>28/3/2022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59863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91C332F0-3DA0-492A-9A3E-FB12A2E49FF7}" type="datetimeFigureOut">
              <a:rPr lang="el-GR" smtClean="0"/>
              <a:t>28/3/2022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1559434-D02E-4190-A764-EFDFBDA1B2B9}" type="slidenum">
              <a:rPr lang="el-GR" smtClean="0"/>
              <a:t>‹#›</a:t>
            </a:fld>
            <a:endParaRPr lang="el-GR"/>
          </a:p>
        </p:txBody>
      </p:sp>
    </p:spTree>
    <p:extLst>
      <p:ext uri="{BB962C8B-B14F-4D97-AF65-F5344CB8AC3E}">
        <p14:creationId xmlns:p14="http://schemas.microsoft.com/office/powerpoint/2010/main" val="3548859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332F0-3DA0-492A-9A3E-FB12A2E49FF7}" type="datetimeFigureOut">
              <a:rPr lang="el-GR" smtClean="0"/>
              <a:t>28/3/2022</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59434-D02E-4190-A764-EFDFBDA1B2B9}" type="slidenum">
              <a:rPr lang="el-GR" smtClean="0"/>
              <a:t>‹#›</a:t>
            </a:fld>
            <a:endParaRPr lang="el-GR"/>
          </a:p>
        </p:txBody>
      </p:sp>
    </p:spTree>
    <p:extLst>
      <p:ext uri="{BB962C8B-B14F-4D97-AF65-F5344CB8AC3E}">
        <p14:creationId xmlns:p14="http://schemas.microsoft.com/office/powerpoint/2010/main" val="3329519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mikrosanagnostis.gr/library/pageflip_ekfovismos/Default.htm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 Id="rId9"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2209800" y="2130426"/>
            <a:ext cx="7772400" cy="1470025"/>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1"/>
              </a:buClr>
              <a:buSzPts val="6000"/>
            </a:pPr>
            <a:r>
              <a:rPr lang="en-US">
                <a:solidFill>
                  <a:schemeClr val="dk1"/>
                </a:solidFill>
                <a:latin typeface="Arial"/>
                <a:ea typeface="Arial"/>
                <a:cs typeface="Arial"/>
                <a:sym typeface="Arial"/>
              </a:rPr>
              <a:t>Παρασκευή 6 Μαρτίου</a:t>
            </a:r>
            <a:endParaRPr/>
          </a:p>
        </p:txBody>
      </p:sp>
      <p:sp>
        <p:nvSpPr>
          <p:cNvPr id="85" name="Google Shape;85;p13"/>
          <p:cNvSpPr txBox="1">
            <a:spLocks noGrp="1"/>
          </p:cNvSpPr>
          <p:nvPr>
            <p:ph type="subTitle" idx="1"/>
          </p:nvPr>
        </p:nvSpPr>
        <p:spPr>
          <a:xfrm>
            <a:off x="2895600" y="3886200"/>
            <a:ext cx="6400800" cy="1752600"/>
          </a:xfrm>
          <a:prstGeom prst="rect">
            <a:avLst/>
          </a:prstGeom>
          <a:noFill/>
          <a:ln>
            <a:noFill/>
          </a:ln>
        </p:spPr>
        <p:txBody>
          <a:bodyPr spcFirstLastPara="1" vert="horz" wrap="square" lIns="91425" tIns="45700" rIns="91425" bIns="45700" rtlCol="0" anchor="t" anchorCtr="0">
            <a:noAutofit/>
          </a:bodyPr>
          <a:lstStyle/>
          <a:p>
            <a:pPr>
              <a:lnSpc>
                <a:spcPct val="100000"/>
              </a:lnSpc>
              <a:spcBef>
                <a:spcPts val="0"/>
              </a:spcBef>
              <a:buClr>
                <a:srgbClr val="FF0000"/>
              </a:buClr>
              <a:buSzPts val="4000"/>
            </a:pPr>
            <a:r>
              <a:rPr lang="en-US" sz="4000" b="1">
                <a:solidFill>
                  <a:srgbClr val="FF0000"/>
                </a:solidFill>
                <a:latin typeface="Calibri"/>
                <a:ea typeface="Calibri"/>
                <a:cs typeface="Calibri"/>
                <a:sym typeface="Calibri"/>
              </a:rPr>
              <a:t>Παγκόσμια ημέρα κατά της ενδοσχολικής Βίας </a:t>
            </a:r>
            <a:endParaRPr/>
          </a:p>
        </p:txBody>
      </p:sp>
    </p:spTree>
    <p:extLst>
      <p:ext uri="{BB962C8B-B14F-4D97-AF65-F5344CB8AC3E}">
        <p14:creationId xmlns:p14="http://schemas.microsoft.com/office/powerpoint/2010/main" val="390364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332656"/>
            <a:ext cx="813690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5053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32657"/>
            <a:ext cx="8352928" cy="61206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43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0"/>
          <p:cNvSpPr txBox="1"/>
          <p:nvPr/>
        </p:nvSpPr>
        <p:spPr>
          <a:xfrm>
            <a:off x="1809750" y="5572125"/>
            <a:ext cx="4572000" cy="1077912"/>
          </a:xfrm>
          <a:prstGeom prst="rect">
            <a:avLst/>
          </a:prstGeom>
          <a:noFill/>
          <a:ln>
            <a:noFill/>
          </a:ln>
        </p:spPr>
        <p:txBody>
          <a:bodyPr spcFirstLastPara="1" wrap="square" lIns="91425" tIns="45700" rIns="91425" bIns="45700" anchor="t" anchorCtr="0">
            <a:noAutofit/>
          </a:bodyPr>
          <a:lstStyle/>
          <a:p>
            <a:pPr>
              <a:buClr>
                <a:schemeClr val="dk1"/>
              </a:buClr>
              <a:buSzPts val="1000"/>
            </a:pPr>
            <a:r>
              <a:rPr lang="en-US" sz="1000" u="sng">
                <a:solidFill>
                  <a:schemeClr val="hlink"/>
                </a:solidFill>
                <a:latin typeface="Arial"/>
                <a:ea typeface="Arial"/>
                <a:cs typeface="Arial"/>
                <a:sym typeface="Arial"/>
                <a:hlinkClick r:id="rId3"/>
              </a:rPr>
              <a:t>http://www.mikrosanagnostis.gr/library/pageflip_ekfovismos/Default.html</a:t>
            </a:r>
            <a:endParaRPr/>
          </a:p>
          <a:p>
            <a:pPr>
              <a:buClr>
                <a:schemeClr val="dk1"/>
              </a:buClr>
              <a:buSzPts val="1800"/>
            </a:pPr>
            <a:endParaRPr>
              <a:solidFill>
                <a:schemeClr val="dk1"/>
              </a:solidFill>
              <a:latin typeface="Calibri"/>
              <a:ea typeface="Calibri"/>
              <a:cs typeface="Calibri"/>
              <a:sym typeface="Calibri"/>
            </a:endParaRPr>
          </a:p>
          <a:p>
            <a:pPr>
              <a:buClr>
                <a:schemeClr val="dk1"/>
              </a:buClr>
              <a:buSzPts val="1800"/>
            </a:pPr>
            <a:endParaRPr>
              <a:solidFill>
                <a:schemeClr val="dk1"/>
              </a:solidFill>
              <a:latin typeface="Calibri"/>
              <a:ea typeface="Calibri"/>
              <a:cs typeface="Calibri"/>
              <a:sym typeface="Calibri"/>
            </a:endParaRPr>
          </a:p>
          <a:p>
            <a:endParaRPr>
              <a:solidFill>
                <a:schemeClr val="dk1"/>
              </a:solidFill>
              <a:latin typeface="Calibri"/>
              <a:ea typeface="Calibri"/>
              <a:cs typeface="Calibri"/>
              <a:sym typeface="Calibri"/>
            </a:endParaRPr>
          </a:p>
        </p:txBody>
      </p:sp>
      <p:sp>
        <p:nvSpPr>
          <p:cNvPr id="163" name="Google Shape;163;p20" descr="Αποτέλεσμα εικόνας για παγκοσμια ημερα κατα της βιας 6 μαρτιου"/>
          <p:cNvSpPr txBox="1"/>
          <p:nvPr/>
        </p:nvSpPr>
        <p:spPr>
          <a:xfrm>
            <a:off x="1679575" y="-144462"/>
            <a:ext cx="304800" cy="304800"/>
          </a:xfrm>
          <a:prstGeom prst="rect">
            <a:avLst/>
          </a:prstGeom>
          <a:no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pic>
        <p:nvPicPr>
          <p:cNvPr id="164" name="Google Shape;164;p20" descr="Αποτέλεσμα εικόνας για παγκοσμια ημερα κατα της βιας 6 μαρτιου"/>
          <p:cNvPicPr preferRelativeResize="0"/>
          <p:nvPr/>
        </p:nvPicPr>
        <p:blipFill rotWithShape="1">
          <a:blip r:embed="rId4">
            <a:alphaModFix/>
          </a:blip>
          <a:srcRect/>
          <a:stretch/>
        </p:blipFill>
        <p:spPr>
          <a:xfrm>
            <a:off x="2809876" y="428625"/>
            <a:ext cx="6143625" cy="4786312"/>
          </a:xfrm>
          <a:prstGeom prst="rect">
            <a:avLst/>
          </a:prstGeom>
          <a:noFill/>
          <a:ln>
            <a:noFill/>
          </a:ln>
        </p:spPr>
      </p:pic>
    </p:spTree>
    <p:extLst>
      <p:ext uri="{BB962C8B-B14F-4D97-AF65-F5344CB8AC3E}">
        <p14:creationId xmlns:p14="http://schemas.microsoft.com/office/powerpoint/2010/main" val="884802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528" y="332657"/>
            <a:ext cx="8424936" cy="6264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065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pic>
        <p:nvPicPr>
          <p:cNvPr id="169" name="Google Shape;169;p21" descr="Αποτέλεσμα εικόνας για παγκοσμια ημερα κατα της βιας 6 μαρτιου"/>
          <p:cNvPicPr preferRelativeResize="0"/>
          <p:nvPr/>
        </p:nvPicPr>
        <p:blipFill rotWithShape="1">
          <a:blip r:embed="rId3">
            <a:alphaModFix/>
          </a:blip>
          <a:srcRect/>
          <a:stretch/>
        </p:blipFill>
        <p:spPr>
          <a:xfrm>
            <a:off x="1952625" y="214313"/>
            <a:ext cx="2286000" cy="2143125"/>
          </a:xfrm>
          <a:prstGeom prst="rect">
            <a:avLst/>
          </a:prstGeom>
          <a:noFill/>
          <a:ln>
            <a:noFill/>
          </a:ln>
        </p:spPr>
      </p:pic>
      <p:pic>
        <p:nvPicPr>
          <p:cNvPr id="170" name="Google Shape;170;p21" descr="Αποτέλεσμα εικόνας για παγκοσμια ημερα κατα της βιας 6 μαρτιου"/>
          <p:cNvPicPr preferRelativeResize="0"/>
          <p:nvPr/>
        </p:nvPicPr>
        <p:blipFill rotWithShape="1">
          <a:blip r:embed="rId4">
            <a:alphaModFix/>
          </a:blip>
          <a:srcRect/>
          <a:stretch/>
        </p:blipFill>
        <p:spPr>
          <a:xfrm>
            <a:off x="6096001" y="214313"/>
            <a:ext cx="2428875" cy="1995487"/>
          </a:xfrm>
          <a:prstGeom prst="rect">
            <a:avLst/>
          </a:prstGeom>
          <a:noFill/>
          <a:ln>
            <a:noFill/>
          </a:ln>
        </p:spPr>
      </p:pic>
      <p:pic>
        <p:nvPicPr>
          <p:cNvPr id="171" name="Google Shape;171;p21" descr="Αποτέλεσμα εικόνας για παγκοσμια ημερα κατα της βιας 6 μαρτιου"/>
          <p:cNvPicPr preferRelativeResize="0"/>
          <p:nvPr/>
        </p:nvPicPr>
        <p:blipFill rotWithShape="1">
          <a:blip r:embed="rId5">
            <a:alphaModFix/>
          </a:blip>
          <a:srcRect/>
          <a:stretch/>
        </p:blipFill>
        <p:spPr>
          <a:xfrm>
            <a:off x="1809750" y="2786062"/>
            <a:ext cx="1790700" cy="1752600"/>
          </a:xfrm>
          <a:prstGeom prst="rect">
            <a:avLst/>
          </a:prstGeom>
          <a:noFill/>
          <a:ln>
            <a:noFill/>
          </a:ln>
        </p:spPr>
      </p:pic>
      <p:pic>
        <p:nvPicPr>
          <p:cNvPr id="172" name="Google Shape;172;p21" descr="Αποτέλεσμα εικόνας για παγκοσμια ημερα κατα της βιας 6 μαρτιου"/>
          <p:cNvPicPr preferRelativeResize="0"/>
          <p:nvPr/>
        </p:nvPicPr>
        <p:blipFill rotWithShape="1">
          <a:blip r:embed="rId6">
            <a:alphaModFix/>
          </a:blip>
          <a:srcRect/>
          <a:stretch/>
        </p:blipFill>
        <p:spPr>
          <a:xfrm>
            <a:off x="4238625" y="2643187"/>
            <a:ext cx="2552700" cy="1790700"/>
          </a:xfrm>
          <a:prstGeom prst="rect">
            <a:avLst/>
          </a:prstGeom>
          <a:noFill/>
          <a:ln>
            <a:noFill/>
          </a:ln>
        </p:spPr>
      </p:pic>
      <p:sp>
        <p:nvSpPr>
          <p:cNvPr id="173" name="Google Shape;173;p21" descr="Αποτέλεσμα εικόνας για παγκοσμια ημερα κατα της βιας 6 μαρτιου"/>
          <p:cNvSpPr txBox="1"/>
          <p:nvPr/>
        </p:nvSpPr>
        <p:spPr>
          <a:xfrm>
            <a:off x="1679575" y="-144462"/>
            <a:ext cx="304800" cy="304800"/>
          </a:xfrm>
          <a:prstGeom prst="rect">
            <a:avLst/>
          </a:prstGeom>
          <a:no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sp>
        <p:nvSpPr>
          <p:cNvPr id="174" name="Google Shape;174;p21" descr="Αποτέλεσμα εικόνας για παγκοσμια ημερα κατα της βιας 6 μαρτιου"/>
          <p:cNvSpPr txBox="1"/>
          <p:nvPr/>
        </p:nvSpPr>
        <p:spPr>
          <a:xfrm>
            <a:off x="1679575" y="-144462"/>
            <a:ext cx="304800" cy="304800"/>
          </a:xfrm>
          <a:prstGeom prst="rect">
            <a:avLst/>
          </a:prstGeom>
          <a:noFill/>
          <a:ln>
            <a:noFill/>
          </a:ln>
        </p:spPr>
        <p:txBody>
          <a:bodyPr spcFirstLastPara="1" wrap="square" lIns="91425" tIns="45700" rIns="91425" bIns="45700" anchor="t" anchorCtr="0">
            <a:noAutofit/>
          </a:bodyPr>
          <a:lstStyle/>
          <a:p>
            <a:endParaRPr>
              <a:solidFill>
                <a:schemeClr val="dk1"/>
              </a:solidFill>
              <a:latin typeface="Arial"/>
              <a:ea typeface="Arial"/>
              <a:cs typeface="Arial"/>
              <a:sym typeface="Arial"/>
            </a:endParaRPr>
          </a:p>
        </p:txBody>
      </p:sp>
      <p:pic>
        <p:nvPicPr>
          <p:cNvPr id="175" name="Google Shape;175;p21" descr="Αποτέλεσμα εικόνας για παγκοσμια ημερα κατα της βιας 6 μαρτιου"/>
          <p:cNvPicPr preferRelativeResize="0"/>
          <p:nvPr/>
        </p:nvPicPr>
        <p:blipFill rotWithShape="1">
          <a:blip r:embed="rId7">
            <a:alphaModFix/>
          </a:blip>
          <a:srcRect/>
          <a:stretch/>
        </p:blipFill>
        <p:spPr>
          <a:xfrm>
            <a:off x="7739063" y="2857500"/>
            <a:ext cx="2681287" cy="2000250"/>
          </a:xfrm>
          <a:prstGeom prst="rect">
            <a:avLst/>
          </a:prstGeom>
          <a:noFill/>
          <a:ln>
            <a:noFill/>
          </a:ln>
        </p:spPr>
      </p:pic>
      <p:pic>
        <p:nvPicPr>
          <p:cNvPr id="176" name="Google Shape;176;p21" descr="Αποτέλεσμα εικόνας για παγκοσμια ημερα κατα της βιας 6 μαρτιου"/>
          <p:cNvPicPr preferRelativeResize="0"/>
          <p:nvPr/>
        </p:nvPicPr>
        <p:blipFill rotWithShape="1">
          <a:blip r:embed="rId8">
            <a:alphaModFix/>
          </a:blip>
          <a:srcRect/>
          <a:stretch/>
        </p:blipFill>
        <p:spPr>
          <a:xfrm>
            <a:off x="2024062" y="4857751"/>
            <a:ext cx="1752600" cy="1666875"/>
          </a:xfrm>
          <a:prstGeom prst="rect">
            <a:avLst/>
          </a:prstGeom>
          <a:noFill/>
          <a:ln>
            <a:noFill/>
          </a:ln>
        </p:spPr>
      </p:pic>
      <p:pic>
        <p:nvPicPr>
          <p:cNvPr id="177" name="Google Shape;177;p21" descr="Αποτέλεσμα εικόνας για παγκοσμια ημερα κατα της βιας 6 μαρτιου"/>
          <p:cNvPicPr preferRelativeResize="0"/>
          <p:nvPr/>
        </p:nvPicPr>
        <p:blipFill rotWithShape="1">
          <a:blip r:embed="rId9">
            <a:alphaModFix/>
          </a:blip>
          <a:srcRect/>
          <a:stretch/>
        </p:blipFill>
        <p:spPr>
          <a:xfrm>
            <a:off x="5738813" y="4714876"/>
            <a:ext cx="2143125" cy="2143125"/>
          </a:xfrm>
          <a:prstGeom prst="rect">
            <a:avLst/>
          </a:prstGeom>
          <a:noFill/>
          <a:ln>
            <a:noFill/>
          </a:ln>
        </p:spPr>
      </p:pic>
    </p:spTree>
    <p:extLst>
      <p:ext uri="{BB962C8B-B14F-4D97-AF65-F5344CB8AC3E}">
        <p14:creationId xmlns:p14="http://schemas.microsoft.com/office/powerpoint/2010/main" val="2232119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fade">
                                      <p:cBhvr>
                                        <p:cTn id="7" dur="30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fade">
                                      <p:cBhvr>
                                        <p:cTn id="12" dur="30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2"/>
                                        </p:tgtEl>
                                        <p:attrNameLst>
                                          <p:attrName>style.visibility</p:attrName>
                                        </p:attrNameLst>
                                      </p:cBhvr>
                                      <p:to>
                                        <p:strVal val="visible"/>
                                      </p:to>
                                    </p:set>
                                    <p:animEffect transition="in" filter="fade">
                                      <p:cBhvr>
                                        <p:cTn id="17" dur="3000"/>
                                        <p:tgtEl>
                                          <p:spTgt spid="1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1"/>
                                        </p:tgtEl>
                                        <p:attrNameLst>
                                          <p:attrName>style.visibility</p:attrName>
                                        </p:attrNameLst>
                                      </p:cBhvr>
                                      <p:to>
                                        <p:strVal val="visible"/>
                                      </p:to>
                                    </p:set>
                                    <p:animEffect transition="in" filter="fade">
                                      <p:cBhvr>
                                        <p:cTn id="22" dur="3000"/>
                                        <p:tgtEl>
                                          <p:spTgt spid="17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5"/>
                                        </p:tgtEl>
                                        <p:attrNameLst>
                                          <p:attrName>style.visibility</p:attrName>
                                        </p:attrNameLst>
                                      </p:cBhvr>
                                      <p:to>
                                        <p:strVal val="visible"/>
                                      </p:to>
                                    </p:set>
                                    <p:animEffect transition="in" filter="fade">
                                      <p:cBhvr>
                                        <p:cTn id="27" dur="3000"/>
                                        <p:tgtEl>
                                          <p:spTgt spid="1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6"/>
                                        </p:tgtEl>
                                        <p:attrNameLst>
                                          <p:attrName>style.visibility</p:attrName>
                                        </p:attrNameLst>
                                      </p:cBhvr>
                                      <p:to>
                                        <p:strVal val="visible"/>
                                      </p:to>
                                    </p:set>
                                    <p:animEffect transition="in" filter="fade">
                                      <p:cBhvr>
                                        <p:cTn id="32" dur="3000"/>
                                        <p:tgtEl>
                                          <p:spTgt spid="17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77"/>
                                        </p:tgtEl>
                                        <p:attrNameLst>
                                          <p:attrName>style.visibility</p:attrName>
                                        </p:attrNameLst>
                                      </p:cBhvr>
                                      <p:to>
                                        <p:strVal val="visible"/>
                                      </p:to>
                                    </p:set>
                                    <p:animEffect transition="in" filter="fade">
                                      <p:cBhvr>
                                        <p:cTn id="37" dur="30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505" y="260649"/>
            <a:ext cx="8928991"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62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081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1738312" y="357188"/>
            <a:ext cx="8572500" cy="642937"/>
          </a:xfrm>
          <a:prstGeom prst="rect">
            <a:avLst/>
          </a:prstGeom>
          <a:noFill/>
          <a:ln>
            <a:noFill/>
          </a:ln>
        </p:spPr>
        <p:txBody>
          <a:bodyPr spcFirstLastPara="1" vert="horz" wrap="square" lIns="91425" tIns="45700" rIns="91425" bIns="45700" rtlCol="0" anchor="ctr" anchorCtr="0">
            <a:noAutofit/>
          </a:bodyPr>
          <a:lstStyle/>
          <a:p>
            <a:pPr algn="ctr">
              <a:lnSpc>
                <a:spcPct val="100000"/>
              </a:lnSpc>
              <a:spcBef>
                <a:spcPts val="0"/>
              </a:spcBef>
              <a:buClr>
                <a:schemeClr val="dk1"/>
              </a:buClr>
              <a:buSzPts val="4000"/>
            </a:pPr>
            <a:r>
              <a:rPr lang="en-US" sz="4000" b="1">
                <a:solidFill>
                  <a:schemeClr val="dk1"/>
                </a:solidFill>
                <a:latin typeface="Calibri"/>
                <a:ea typeface="Calibri"/>
                <a:cs typeface="Calibri"/>
                <a:sym typeface="Calibri"/>
              </a:rPr>
              <a:t>Τι είναι ενδοσχολική βία</a:t>
            </a:r>
            <a:r>
              <a:rPr lang="en-US" sz="4000">
                <a:solidFill>
                  <a:schemeClr val="dk1"/>
                </a:solidFill>
                <a:latin typeface="Calibri"/>
                <a:ea typeface="Calibri"/>
                <a:cs typeface="Calibri"/>
                <a:sym typeface="Calibri"/>
              </a:rPr>
              <a:t>; </a:t>
            </a:r>
            <a:br>
              <a:rPr lang="en-US" sz="4000">
                <a:solidFill>
                  <a:schemeClr val="dk1"/>
                </a:solidFill>
                <a:latin typeface="Calibri"/>
                <a:ea typeface="Calibri"/>
                <a:cs typeface="Calibri"/>
                <a:sym typeface="Calibri"/>
              </a:rPr>
            </a:br>
            <a:endParaRPr/>
          </a:p>
        </p:txBody>
      </p:sp>
      <p:sp>
        <p:nvSpPr>
          <p:cNvPr id="91" name="Google Shape;91;p14"/>
          <p:cNvSpPr txBox="1">
            <a:spLocks noGrp="1"/>
          </p:cNvSpPr>
          <p:nvPr>
            <p:ph type="body" idx="1"/>
          </p:nvPr>
        </p:nvSpPr>
        <p:spPr>
          <a:xfrm>
            <a:off x="1981200" y="857250"/>
            <a:ext cx="8229600" cy="5715000"/>
          </a:xfrm>
          <a:prstGeom prst="rect">
            <a:avLst/>
          </a:prstGeom>
          <a:noFill/>
          <a:ln>
            <a:noFill/>
          </a:ln>
        </p:spPr>
        <p:txBody>
          <a:bodyPr spcFirstLastPara="1" vert="horz" wrap="square" lIns="91425" tIns="45700" rIns="91425" bIns="45700" rtlCol="0" anchor="t" anchorCtr="0">
            <a:noAutofit/>
          </a:bodyPr>
          <a:lstStyle/>
          <a:p>
            <a:pPr marL="342900" indent="-342900">
              <a:lnSpc>
                <a:spcPct val="80000"/>
              </a:lnSpc>
              <a:spcBef>
                <a:spcPts val="0"/>
              </a:spcBef>
              <a:buClr>
                <a:schemeClr val="dk1"/>
              </a:buClr>
              <a:buSzPts val="1800"/>
              <a:buFont typeface="Arial"/>
              <a:buChar char="•"/>
            </a:pPr>
            <a:r>
              <a:rPr lang="en-US" sz="1800">
                <a:solidFill>
                  <a:schemeClr val="dk1"/>
                </a:solidFill>
                <a:latin typeface="Arial"/>
                <a:ea typeface="Arial"/>
                <a:cs typeface="Arial"/>
                <a:sym typeface="Arial"/>
              </a:rPr>
              <a:t>Η βία στο σχολείο έχει διάφορες μορφές </a:t>
            </a:r>
            <a:r>
              <a:rPr lang="en-US" sz="1600">
                <a:solidFill>
                  <a:schemeClr val="dk1"/>
                </a:solidFill>
                <a:latin typeface="Arial"/>
                <a:ea typeface="Arial"/>
                <a:cs typeface="Arial"/>
                <a:sym typeface="Arial"/>
              </a:rPr>
              <a:t>:</a:t>
            </a:r>
            <a:endParaRPr/>
          </a:p>
          <a:p>
            <a:pPr marL="342900" indent="-342900">
              <a:lnSpc>
                <a:spcPct val="80000"/>
              </a:lnSpc>
              <a:spcBef>
                <a:spcPts val="320"/>
              </a:spcBef>
              <a:buClr>
                <a:schemeClr val="dk1"/>
              </a:buClr>
              <a:buSzPts val="1600"/>
              <a:buFont typeface="Arial"/>
              <a:buChar char="•"/>
            </a:pPr>
            <a:r>
              <a:rPr lang="en-US" sz="1600">
                <a:solidFill>
                  <a:schemeClr val="dk1"/>
                </a:solidFill>
                <a:latin typeface="Arial"/>
                <a:ea typeface="Arial"/>
                <a:cs typeface="Arial"/>
                <a:sym typeface="Arial"/>
              </a:rPr>
              <a:t> η σωματική η λεκτική οι υλικές ζημιές και ο κοινωνικός αποκλεισμός</a:t>
            </a:r>
            <a:endParaRPr/>
          </a:p>
          <a:p>
            <a:pPr marL="342900" indent="-342900">
              <a:lnSpc>
                <a:spcPct val="80000"/>
              </a:lnSpc>
              <a:spcBef>
                <a:spcPts val="320"/>
              </a:spcBef>
              <a:buClr>
                <a:schemeClr val="dk1"/>
              </a:buClr>
              <a:buSzPts val="1600"/>
              <a:buFont typeface="Arial"/>
              <a:buChar char="•"/>
            </a:pPr>
            <a:r>
              <a:rPr lang="en-US" sz="1600">
                <a:solidFill>
                  <a:schemeClr val="dk1"/>
                </a:solidFill>
                <a:latin typeface="Arial"/>
                <a:ea typeface="Arial"/>
                <a:cs typeface="Arial"/>
                <a:sym typeface="Arial"/>
              </a:rPr>
              <a:t>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Στο δημοτικό  η σωματική βία ελέγχεται γιατί είμαστε συνέχεια μαζί με τα παιδιά.</a:t>
            </a:r>
            <a:endParaRPr/>
          </a:p>
          <a:p>
            <a:pPr marL="342900" indent="-241300">
              <a:lnSpc>
                <a:spcPct val="80000"/>
              </a:lnSpc>
              <a:spcBef>
                <a:spcPts val="320"/>
              </a:spcBef>
              <a:buClr>
                <a:schemeClr val="dk1"/>
              </a:buClr>
              <a:buSzPts val="1600"/>
              <a:buNone/>
            </a:pPr>
            <a:endParaRPr sz="1600">
              <a:solidFill>
                <a:schemeClr val="dk1"/>
              </a:solidFill>
              <a:latin typeface="Arial"/>
              <a:ea typeface="Arial"/>
              <a:cs typeface="Arial"/>
              <a:sym typeface="Arial"/>
            </a:endParaRPr>
          </a:p>
          <a:p>
            <a:pPr marL="342900" indent="-342900">
              <a:lnSpc>
                <a:spcPct val="80000"/>
              </a:lnSpc>
              <a:spcBef>
                <a:spcPts val="320"/>
              </a:spcBef>
              <a:buClr>
                <a:schemeClr val="dk1"/>
              </a:buClr>
              <a:buSzPts val="1600"/>
              <a:buFont typeface="Arial"/>
              <a:buChar char="•"/>
            </a:pPr>
            <a:r>
              <a:rPr lang="en-US" sz="1600">
                <a:solidFill>
                  <a:schemeClr val="dk1"/>
                </a:solidFill>
                <a:latin typeface="Arial"/>
                <a:ea typeface="Arial"/>
                <a:cs typeface="Arial"/>
                <a:sym typeface="Arial"/>
              </a:rPr>
              <a:t> Η λεκτική βία , οι προσβολές και οι κοροϊδίες κάποιες φορές γίνονται πολύ ενοχλητικές . Τα παιδιά συνήθως κοροϊδεύουν κάποιον που μειονεκτεί σε κάτι ! Οι προσβολές είναι εξίσου επώδυνες για ένα μικρό παιδάκι το οποίο απομονώνεται! Το καμπανάκι του συναγερμού χτυπά ! Γονείς και δάσκαλοι πρέπει να βοηθήσουν το παιδί , να συζητήσουν μαζί , να το ενθαρρύνουν , να συζητήσουν με τα υπόλοιπα παιδιά και να μην επιβραβεύουν αρνητικές συμπεριφορές εις βάρος των αδύναμων μαθητών !</a:t>
            </a:r>
            <a:endParaRPr/>
          </a:p>
          <a:p>
            <a:pPr marL="342900" indent="-342900">
              <a:lnSpc>
                <a:spcPct val="80000"/>
              </a:lnSpc>
              <a:spcBef>
                <a:spcPts val="320"/>
              </a:spcBef>
              <a:buClr>
                <a:schemeClr val="dk1"/>
              </a:buClr>
              <a:buSzPts val="1600"/>
              <a:buFont typeface="Arial"/>
              <a:buChar char="•"/>
            </a:pPr>
            <a:r>
              <a:rPr lang="en-US" sz="1600">
                <a:solidFill>
                  <a:schemeClr val="dk1"/>
                </a:solidFill>
                <a:latin typeface="Arial"/>
                <a:ea typeface="Arial"/>
                <a:cs typeface="Arial"/>
                <a:sym typeface="Arial"/>
              </a:rPr>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Μια ακόμη μορφή ενδοσχολικής βίας είναι η καταστροφή προσωπικών αντικειμένων . Σίγουρα έχετε δει κάποια παιδιά να μουντζουρώνουν ή να σκίζουν τις ζωγραφιές των άλλων ! Ας μην τους αφήσουμε να το συνεχίσουν ! Υπάρχει κι έμμεσος εκβιασμός  για παράδειγμα : "Αν μου χαρίσεις το………… θα σε έχω φίλο! " </a:t>
            </a:r>
            <a:endParaRPr sz="1600">
              <a:solidFill>
                <a:schemeClr val="dk1"/>
              </a:solidFill>
              <a:latin typeface="Arial"/>
              <a:ea typeface="Arial"/>
              <a:cs typeface="Arial"/>
              <a:sym typeface="Arial"/>
            </a:endParaRPr>
          </a:p>
          <a:p>
            <a:pPr marL="342900" indent="-342900">
              <a:lnSpc>
                <a:spcPct val="80000"/>
              </a:lnSpc>
              <a:spcBef>
                <a:spcPts val="400"/>
              </a:spcBef>
              <a:buClr>
                <a:schemeClr val="dk1"/>
              </a:buClr>
              <a:buSzPts val="1600"/>
              <a:buFont typeface="Arial"/>
              <a:buChar char="•"/>
            </a:pPr>
            <a:r>
              <a:rPr lang="en-US" sz="1600">
                <a:solidFill>
                  <a:schemeClr val="dk1"/>
                </a:solidFill>
                <a:latin typeface="Arial"/>
                <a:ea typeface="Arial"/>
                <a:cs typeface="Arial"/>
                <a:sym typeface="Arial"/>
              </a:rPr>
              <a:t/>
            </a:r>
            <a:br>
              <a:rPr lang="en-US" sz="1600">
                <a:solidFill>
                  <a:schemeClr val="dk1"/>
                </a:solidFill>
                <a:latin typeface="Arial"/>
                <a:ea typeface="Arial"/>
                <a:cs typeface="Arial"/>
                <a:sym typeface="Arial"/>
              </a:rPr>
            </a:br>
            <a:r>
              <a:rPr lang="en-US" sz="1600">
                <a:solidFill>
                  <a:schemeClr val="dk1"/>
                </a:solidFill>
                <a:latin typeface="Arial"/>
                <a:ea typeface="Arial"/>
                <a:cs typeface="Arial"/>
                <a:sym typeface="Arial"/>
              </a:rPr>
              <a:t>Επιπλέον , ο κοινωνικός αποκλεισμός αποτελεί μια ακόμη μορφή ενδοσχολικής βίας . Τα παιδιά στο δημοτικό σπάνια το αντιμετωπίζουν αυτό ! Στο δημοτικό δεν υπάρχουν παιδιά από την Αλβανία , τη Ρωσία , τη Βουλγαρία ... </a:t>
            </a:r>
            <a:r>
              <a:rPr lang="en-US" sz="2000" b="1">
                <a:solidFill>
                  <a:schemeClr val="dk1"/>
                </a:solidFill>
                <a:latin typeface="Arial"/>
                <a:ea typeface="Arial"/>
                <a:cs typeface="Arial"/>
                <a:sym typeface="Arial"/>
              </a:rPr>
              <a:t>υπάρχουν απλά παιδιά  </a:t>
            </a:r>
            <a:r>
              <a:rPr lang="en-US" sz="1600">
                <a:solidFill>
                  <a:schemeClr val="dk1"/>
                </a:solidFill>
                <a:latin typeface="Arial"/>
                <a:ea typeface="Arial"/>
                <a:cs typeface="Arial"/>
                <a:sym typeface="Arial"/>
              </a:rPr>
              <a:t>Τα παιδιά δεν ενδιαφέρονται για τις θρησκευτικές ή πολιτισμικές ιδιαιτερότητες του κάθε παιδιού ! Όλα μιλούν την ίδια γλώσσα , τη γλώσσα που βγαίνει μέσα από το παιχνίδι </a:t>
            </a:r>
            <a:br>
              <a:rPr lang="en-US" sz="1600">
                <a:solidFill>
                  <a:schemeClr val="dk1"/>
                </a:solidFill>
                <a:latin typeface="Arial"/>
                <a:ea typeface="Arial"/>
                <a:cs typeface="Arial"/>
                <a:sym typeface="Arial"/>
              </a:rPr>
            </a:br>
            <a:endParaRPr/>
          </a:p>
          <a:p>
            <a:pPr marL="342900" indent="-241300">
              <a:spcBef>
                <a:spcPts val="320"/>
              </a:spcBef>
              <a:buClr>
                <a:schemeClr val="dk1"/>
              </a:buClr>
              <a:buSzPts val="1600"/>
              <a:buNone/>
            </a:pPr>
            <a:endParaRPr sz="1600">
              <a:solidFill>
                <a:schemeClr val="dk1"/>
              </a:solidFill>
              <a:latin typeface="Arial"/>
              <a:ea typeface="Arial"/>
              <a:cs typeface="Arial"/>
              <a:sym typeface="Arial"/>
            </a:endParaRPr>
          </a:p>
        </p:txBody>
      </p:sp>
    </p:spTree>
    <p:extLst>
      <p:ext uri="{BB962C8B-B14F-4D97-AF65-F5344CB8AC3E}">
        <p14:creationId xmlns:p14="http://schemas.microsoft.com/office/powerpoint/2010/main" val="391517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CA" sz="2800" dirty="0"/>
              <a:t>https://www.youtube.com/watch?v=90cyaDCTRVw</a:t>
            </a:r>
            <a:endParaRPr lang="el-GR" sz="2800" dirty="0"/>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91544" y="1412776"/>
            <a:ext cx="8229600" cy="5112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4508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5"/>
          <p:cNvSpPr/>
          <p:nvPr/>
        </p:nvSpPr>
        <p:spPr>
          <a:xfrm>
            <a:off x="4095751" y="2286000"/>
            <a:ext cx="3500437" cy="914400"/>
          </a:xfrm>
          <a:custGeom>
            <a:avLst/>
            <a:gdLst/>
            <a:ahLst/>
            <a:cxnLst/>
            <a:rect l="l" t="t" r="r" b="b"/>
            <a:pathLst>
              <a:path w="120000" h="120000" extrusionOk="0">
                <a:moveTo>
                  <a:pt x="5224" y="0"/>
                </a:moveTo>
                <a:lnTo>
                  <a:pt x="114775" y="0"/>
                </a:lnTo>
                <a:lnTo>
                  <a:pt x="120000" y="20000"/>
                </a:lnTo>
                <a:lnTo>
                  <a:pt x="120000" y="120000"/>
                </a:lnTo>
                <a:lnTo>
                  <a:pt x="0" y="120000"/>
                </a:lnTo>
                <a:lnTo>
                  <a:pt x="0" y="20000"/>
                </a:lnTo>
                <a:lnTo>
                  <a:pt x="0" y="20000"/>
                </a:lnTo>
                <a:cubicBezTo>
                  <a:pt x="0" y="17373"/>
                  <a:pt x="135" y="14772"/>
                  <a:pt x="397" y="12346"/>
                </a:cubicBezTo>
                <a:cubicBezTo>
                  <a:pt x="660" y="9919"/>
                  <a:pt x="1045" y="7715"/>
                  <a:pt x="1530" y="5857"/>
                </a:cubicBezTo>
                <a:cubicBezTo>
                  <a:pt x="2015" y="4000"/>
                  <a:pt x="2591" y="2527"/>
                  <a:pt x="3225" y="1522"/>
                </a:cubicBezTo>
                <a:cubicBezTo>
                  <a:pt x="3859" y="517"/>
                  <a:pt x="4538" y="0"/>
                  <a:pt x="5224" y="0"/>
                </a:cubicBezTo>
                <a:close/>
              </a:path>
            </a:pathLst>
          </a:custGeom>
          <a:solidFill>
            <a:schemeClr val="accent2"/>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2800"/>
            </a:pPr>
            <a:r>
              <a:rPr lang="en-US" sz="2800">
                <a:solidFill>
                  <a:srgbClr val="FFFFFF"/>
                </a:solidFill>
                <a:latin typeface="Arial"/>
                <a:ea typeface="Arial"/>
                <a:cs typeface="Arial"/>
                <a:sym typeface="Arial"/>
              </a:rPr>
              <a:t>Τι είναι εκφοβισμός</a:t>
            </a:r>
            <a:endParaRPr/>
          </a:p>
        </p:txBody>
      </p:sp>
      <p:sp>
        <p:nvSpPr>
          <p:cNvPr id="97" name="Google Shape;97;p15"/>
          <p:cNvSpPr/>
          <p:nvPr/>
        </p:nvSpPr>
        <p:spPr>
          <a:xfrm>
            <a:off x="4524375" y="3786187"/>
            <a:ext cx="2214562" cy="914400"/>
          </a:xfrm>
          <a:custGeom>
            <a:avLst/>
            <a:gdLst/>
            <a:ahLst/>
            <a:cxnLst/>
            <a:rect l="l" t="t" r="r" b="b"/>
            <a:pathLst>
              <a:path w="120000" h="120000" extrusionOk="0">
                <a:moveTo>
                  <a:pt x="0" y="0"/>
                </a:moveTo>
                <a:lnTo>
                  <a:pt x="111741" y="0"/>
                </a:lnTo>
                <a:lnTo>
                  <a:pt x="111741" y="0"/>
                </a:lnTo>
                <a:cubicBezTo>
                  <a:pt x="112826" y="0"/>
                  <a:pt x="113900" y="517"/>
                  <a:pt x="114902" y="1522"/>
                </a:cubicBezTo>
                <a:cubicBezTo>
                  <a:pt x="115903" y="2527"/>
                  <a:pt x="116814" y="4000"/>
                  <a:pt x="117581" y="5857"/>
                </a:cubicBezTo>
                <a:cubicBezTo>
                  <a:pt x="118348" y="7715"/>
                  <a:pt x="118956" y="9919"/>
                  <a:pt x="119371" y="12346"/>
                </a:cubicBezTo>
                <a:cubicBezTo>
                  <a:pt x="119786" y="14772"/>
                  <a:pt x="120000" y="17373"/>
                  <a:pt x="120000" y="20000"/>
                </a:cubicBezTo>
                <a:lnTo>
                  <a:pt x="120000" y="120000"/>
                </a:lnTo>
                <a:lnTo>
                  <a:pt x="0" y="120000"/>
                </a:lnTo>
                <a:close/>
              </a:path>
            </a:pathLst>
          </a:custGeom>
          <a:solidFill>
            <a:srgbClr val="FF000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a:solidFill>
                  <a:srgbClr val="FFFFFF"/>
                </a:solidFill>
                <a:latin typeface="Calibri"/>
                <a:ea typeface="Calibri"/>
                <a:cs typeface="Calibri"/>
                <a:sym typeface="Calibri"/>
              </a:rPr>
              <a:t>Ποια παιδιά </a:t>
            </a:r>
            <a:r>
              <a:rPr lang="en-US">
                <a:solidFill>
                  <a:srgbClr val="FFFFFF"/>
                </a:solidFill>
                <a:latin typeface="Arial"/>
                <a:ea typeface="Arial"/>
                <a:cs typeface="Arial"/>
                <a:sym typeface="Arial"/>
              </a:rPr>
              <a:t>συνήθως</a:t>
            </a:r>
            <a:r>
              <a:rPr lang="en-US">
                <a:solidFill>
                  <a:srgbClr val="FFFFFF"/>
                </a:solidFill>
                <a:latin typeface="Calibri"/>
                <a:ea typeface="Calibri"/>
                <a:cs typeface="Calibri"/>
                <a:sym typeface="Calibri"/>
              </a:rPr>
              <a:t> είναι θύματα</a:t>
            </a:r>
            <a:endParaRPr/>
          </a:p>
        </p:txBody>
      </p:sp>
      <p:sp>
        <p:nvSpPr>
          <p:cNvPr id="98" name="Google Shape;98;p15"/>
          <p:cNvSpPr/>
          <p:nvPr/>
        </p:nvSpPr>
        <p:spPr>
          <a:xfrm>
            <a:off x="2095501" y="2214562"/>
            <a:ext cx="1500187" cy="914400"/>
          </a:xfrm>
          <a:custGeom>
            <a:avLst/>
            <a:gdLst/>
            <a:ahLst/>
            <a:cxnLst/>
            <a:rect l="l" t="t" r="r" b="b"/>
            <a:pathLst>
              <a:path w="120000" h="120000" extrusionOk="0">
                <a:moveTo>
                  <a:pt x="0" y="0"/>
                </a:moveTo>
                <a:lnTo>
                  <a:pt x="107809" y="0"/>
                </a:lnTo>
                <a:lnTo>
                  <a:pt x="107809" y="0"/>
                </a:lnTo>
                <a:cubicBezTo>
                  <a:pt x="109410" y="0"/>
                  <a:pt x="110995" y="517"/>
                  <a:pt x="112474" y="1522"/>
                </a:cubicBezTo>
                <a:cubicBezTo>
                  <a:pt x="113953" y="2527"/>
                  <a:pt x="115297" y="4000"/>
                  <a:pt x="116429" y="5857"/>
                </a:cubicBezTo>
                <a:cubicBezTo>
                  <a:pt x="117561" y="7715"/>
                  <a:pt x="118459" y="9919"/>
                  <a:pt x="119072" y="12346"/>
                </a:cubicBezTo>
                <a:cubicBezTo>
                  <a:pt x="119684" y="14772"/>
                  <a:pt x="120000" y="17373"/>
                  <a:pt x="120000" y="20000"/>
                </a:cubicBezTo>
                <a:lnTo>
                  <a:pt x="120000" y="120000"/>
                </a:lnTo>
                <a:lnTo>
                  <a:pt x="0" y="120000"/>
                </a:lnTo>
                <a:close/>
              </a:path>
            </a:pathLst>
          </a:custGeom>
          <a:solidFill>
            <a:srgbClr val="948A54"/>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a:solidFill>
                  <a:srgbClr val="FFFFFF"/>
                </a:solidFill>
                <a:latin typeface="Calibri"/>
                <a:ea typeface="Calibri"/>
                <a:cs typeface="Calibri"/>
                <a:sym typeface="Calibri"/>
              </a:rPr>
              <a:t>Υλικέ ζημιές</a:t>
            </a:r>
            <a:endParaRPr/>
          </a:p>
        </p:txBody>
      </p:sp>
      <p:sp>
        <p:nvSpPr>
          <p:cNvPr id="99" name="Google Shape;99;p15"/>
          <p:cNvSpPr/>
          <p:nvPr/>
        </p:nvSpPr>
        <p:spPr>
          <a:xfrm>
            <a:off x="7881938" y="3214687"/>
            <a:ext cx="1785937" cy="914400"/>
          </a:xfrm>
          <a:custGeom>
            <a:avLst/>
            <a:gdLst/>
            <a:ahLst/>
            <a:cxnLst/>
            <a:rect l="l" t="t" r="r" b="b"/>
            <a:pathLst>
              <a:path w="120000" h="120000" extrusionOk="0">
                <a:moveTo>
                  <a:pt x="0" y="0"/>
                </a:moveTo>
                <a:lnTo>
                  <a:pt x="109759" y="0"/>
                </a:lnTo>
                <a:lnTo>
                  <a:pt x="109759" y="0"/>
                </a:lnTo>
                <a:cubicBezTo>
                  <a:pt x="111104" y="0"/>
                  <a:pt x="112436" y="517"/>
                  <a:pt x="113678" y="1522"/>
                </a:cubicBezTo>
                <a:cubicBezTo>
                  <a:pt x="114920" y="2527"/>
                  <a:pt x="116049" y="4000"/>
                  <a:pt x="117000" y="5857"/>
                </a:cubicBezTo>
                <a:cubicBezTo>
                  <a:pt x="117951" y="7715"/>
                  <a:pt x="118705" y="9919"/>
                  <a:pt x="119220" y="12346"/>
                </a:cubicBezTo>
                <a:cubicBezTo>
                  <a:pt x="119735" y="14772"/>
                  <a:pt x="120000" y="17373"/>
                  <a:pt x="120000" y="20000"/>
                </a:cubicBezTo>
                <a:lnTo>
                  <a:pt x="120000" y="120000"/>
                </a:lnTo>
                <a:lnTo>
                  <a:pt x="0" y="120000"/>
                </a:lnTo>
                <a:close/>
              </a:path>
            </a:pathLst>
          </a:custGeom>
          <a:solidFill>
            <a:srgbClr val="E46C0A"/>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a:solidFill>
                  <a:srgbClr val="FFFFFF"/>
                </a:solidFill>
                <a:latin typeface="Calibri"/>
                <a:ea typeface="Calibri"/>
                <a:cs typeface="Calibri"/>
                <a:sym typeface="Calibri"/>
              </a:rPr>
              <a:t>Που μπορεί να </a:t>
            </a:r>
            <a:r>
              <a:rPr lang="en-US">
                <a:solidFill>
                  <a:srgbClr val="FFFFFF"/>
                </a:solidFill>
                <a:latin typeface="Arial"/>
                <a:ea typeface="Arial"/>
                <a:cs typeface="Arial"/>
                <a:sym typeface="Arial"/>
              </a:rPr>
              <a:t>συμβεί</a:t>
            </a:r>
            <a:endParaRPr/>
          </a:p>
        </p:txBody>
      </p:sp>
      <p:sp>
        <p:nvSpPr>
          <p:cNvPr id="100" name="Google Shape;100;p15"/>
          <p:cNvSpPr/>
          <p:nvPr/>
        </p:nvSpPr>
        <p:spPr>
          <a:xfrm>
            <a:off x="6453187" y="285751"/>
            <a:ext cx="1357312" cy="414337"/>
          </a:xfrm>
          <a:prstGeom prst="ellipse">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απειλές</a:t>
            </a:r>
            <a:endParaRPr/>
          </a:p>
        </p:txBody>
      </p:sp>
      <p:sp>
        <p:nvSpPr>
          <p:cNvPr id="101" name="Google Shape;101;p15"/>
          <p:cNvSpPr/>
          <p:nvPr/>
        </p:nvSpPr>
        <p:spPr>
          <a:xfrm>
            <a:off x="3595687" y="928687"/>
            <a:ext cx="1643062" cy="842962"/>
          </a:xfrm>
          <a:prstGeom prst="ellipse">
            <a:avLst/>
          </a:prstGeom>
          <a:solidFill>
            <a:srgbClr val="604A7B"/>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a:solidFill>
                  <a:srgbClr val="FFFFFF"/>
                </a:solidFill>
                <a:latin typeface="Calibri"/>
                <a:ea typeface="Calibri"/>
                <a:cs typeface="Calibri"/>
                <a:sym typeface="Calibri"/>
              </a:rPr>
              <a:t>Σωματική </a:t>
            </a:r>
            <a:r>
              <a:rPr lang="en-US">
                <a:solidFill>
                  <a:srgbClr val="FFFFFF"/>
                </a:solidFill>
                <a:latin typeface="Arial"/>
                <a:ea typeface="Arial"/>
                <a:cs typeface="Arial"/>
                <a:sym typeface="Arial"/>
              </a:rPr>
              <a:t>επίθεση</a:t>
            </a:r>
            <a:r>
              <a:rPr lang="en-US">
                <a:solidFill>
                  <a:srgbClr val="FFFFFF"/>
                </a:solidFill>
                <a:latin typeface="Calibri"/>
                <a:ea typeface="Calibri"/>
                <a:cs typeface="Calibri"/>
                <a:sym typeface="Calibri"/>
              </a:rPr>
              <a:t> </a:t>
            </a:r>
            <a:endParaRPr/>
          </a:p>
        </p:txBody>
      </p:sp>
      <p:sp>
        <p:nvSpPr>
          <p:cNvPr id="102" name="Google Shape;102;p15"/>
          <p:cNvSpPr/>
          <p:nvPr/>
        </p:nvSpPr>
        <p:spPr>
          <a:xfrm>
            <a:off x="2574925" y="139701"/>
            <a:ext cx="1928812" cy="485775"/>
          </a:xfrm>
          <a:prstGeom prst="ellipse">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τραυματισμοί</a:t>
            </a:r>
            <a:endParaRPr/>
          </a:p>
        </p:txBody>
      </p:sp>
      <p:sp>
        <p:nvSpPr>
          <p:cNvPr id="103" name="Google Shape;103;p15"/>
          <p:cNvSpPr/>
          <p:nvPr/>
        </p:nvSpPr>
        <p:spPr>
          <a:xfrm>
            <a:off x="6596063" y="1071562"/>
            <a:ext cx="1857375" cy="914400"/>
          </a:xfrm>
          <a:prstGeom prst="ellipse">
            <a:avLst/>
          </a:prstGeom>
          <a:solidFill>
            <a:srgbClr val="604A7B"/>
          </a:solidFill>
          <a:ln w="254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algn="ctr">
              <a:buClr>
                <a:schemeClr val="lt1"/>
              </a:buClr>
              <a:buSzPts val="1800"/>
            </a:pPr>
            <a:r>
              <a:rPr lang="en-US">
                <a:solidFill>
                  <a:schemeClr val="lt1"/>
                </a:solidFill>
                <a:latin typeface="Arial"/>
                <a:ea typeface="Arial"/>
                <a:cs typeface="Arial"/>
                <a:sym typeface="Arial"/>
              </a:rPr>
              <a:t>Λεκτική</a:t>
            </a:r>
            <a:r>
              <a:rPr lang="en-US">
                <a:solidFill>
                  <a:schemeClr val="lt1"/>
                </a:solidFill>
                <a:latin typeface="Calibri"/>
                <a:ea typeface="Calibri"/>
                <a:cs typeface="Calibri"/>
                <a:sym typeface="Calibri"/>
              </a:rPr>
              <a:t> </a:t>
            </a:r>
            <a:r>
              <a:rPr lang="en-US">
                <a:solidFill>
                  <a:srgbClr val="FFFFFF"/>
                </a:solidFill>
                <a:latin typeface="Calibri"/>
                <a:ea typeface="Calibri"/>
                <a:cs typeface="Calibri"/>
                <a:sym typeface="Calibri"/>
              </a:rPr>
              <a:t>επίθεση</a:t>
            </a:r>
            <a:endParaRPr/>
          </a:p>
        </p:txBody>
      </p:sp>
      <p:sp>
        <p:nvSpPr>
          <p:cNvPr id="104" name="Google Shape;104;p15"/>
          <p:cNvSpPr/>
          <p:nvPr/>
        </p:nvSpPr>
        <p:spPr>
          <a:xfrm>
            <a:off x="7953376" y="142875"/>
            <a:ext cx="2143125" cy="628650"/>
          </a:xfrm>
          <a:prstGeom prst="ellipse">
            <a:avLst/>
          </a:prstGeom>
          <a:solidFill>
            <a:schemeClr val="accent1"/>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Προσβλητικά</a:t>
            </a:r>
            <a:r>
              <a:rPr lang="en-US">
                <a:solidFill>
                  <a:srgbClr val="FFFFFF"/>
                </a:solidFill>
                <a:latin typeface="Calibri"/>
                <a:ea typeface="Calibri"/>
                <a:cs typeface="Calibri"/>
                <a:sym typeface="Calibri"/>
              </a:rPr>
              <a:t> </a:t>
            </a:r>
            <a:r>
              <a:rPr lang="en-US" sz="1400">
                <a:solidFill>
                  <a:srgbClr val="FFFFFF"/>
                </a:solidFill>
                <a:latin typeface="Arial"/>
                <a:ea typeface="Arial"/>
                <a:cs typeface="Arial"/>
                <a:sym typeface="Arial"/>
              </a:rPr>
              <a:t>λόγια</a:t>
            </a:r>
            <a:endParaRPr/>
          </a:p>
        </p:txBody>
      </p:sp>
      <p:sp>
        <p:nvSpPr>
          <p:cNvPr id="105" name="Google Shape;105;p15"/>
          <p:cNvSpPr/>
          <p:nvPr/>
        </p:nvSpPr>
        <p:spPr>
          <a:xfrm>
            <a:off x="1952625" y="4714875"/>
            <a:ext cx="1928812" cy="557212"/>
          </a:xfrm>
          <a:prstGeom prst="ellipse">
            <a:avLst/>
          </a:prstGeom>
          <a:solidFill>
            <a:srgbClr val="00B05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φοβητσιάρικα</a:t>
            </a:r>
            <a:endParaRPr/>
          </a:p>
        </p:txBody>
      </p:sp>
      <p:sp>
        <p:nvSpPr>
          <p:cNvPr id="106" name="Google Shape;106;p15"/>
          <p:cNvSpPr/>
          <p:nvPr/>
        </p:nvSpPr>
        <p:spPr>
          <a:xfrm>
            <a:off x="1524001" y="1071562"/>
            <a:ext cx="1785937" cy="914400"/>
          </a:xfrm>
          <a:prstGeom prst="ellipse">
            <a:avLst/>
          </a:prstGeom>
          <a:solidFill>
            <a:srgbClr val="0070C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Καταστροφή </a:t>
            </a:r>
            <a:r>
              <a:rPr lang="en-US" sz="1200">
                <a:solidFill>
                  <a:srgbClr val="FFFFFF"/>
                </a:solidFill>
                <a:latin typeface="Arial"/>
                <a:ea typeface="Arial"/>
                <a:cs typeface="Arial"/>
                <a:sym typeface="Arial"/>
              </a:rPr>
              <a:t>προσωπικών</a:t>
            </a:r>
            <a:r>
              <a:rPr lang="en-US" sz="1400">
                <a:solidFill>
                  <a:srgbClr val="FFFFFF"/>
                </a:solidFill>
                <a:latin typeface="Arial"/>
                <a:ea typeface="Arial"/>
                <a:cs typeface="Arial"/>
                <a:sym typeface="Arial"/>
              </a:rPr>
              <a:t> αντικειμένων</a:t>
            </a:r>
            <a:endParaRPr/>
          </a:p>
        </p:txBody>
      </p:sp>
      <p:sp>
        <p:nvSpPr>
          <p:cNvPr id="107" name="Google Shape;107;p15"/>
          <p:cNvSpPr/>
          <p:nvPr/>
        </p:nvSpPr>
        <p:spPr>
          <a:xfrm>
            <a:off x="8882063" y="4929187"/>
            <a:ext cx="1571625" cy="628650"/>
          </a:xfrm>
          <a:prstGeom prst="ellipse">
            <a:avLst/>
          </a:prstGeom>
          <a:solidFill>
            <a:srgbClr val="00206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τουαλέτες</a:t>
            </a:r>
            <a:endParaRPr/>
          </a:p>
        </p:txBody>
      </p:sp>
      <p:sp>
        <p:nvSpPr>
          <p:cNvPr id="108" name="Google Shape;108;p15"/>
          <p:cNvSpPr/>
          <p:nvPr/>
        </p:nvSpPr>
        <p:spPr>
          <a:xfrm>
            <a:off x="3595687" y="5429250"/>
            <a:ext cx="1643062" cy="557212"/>
          </a:xfrm>
          <a:prstGeom prst="ellipse">
            <a:avLst/>
          </a:prstGeom>
          <a:solidFill>
            <a:srgbClr val="00B05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αδύναμα</a:t>
            </a:r>
            <a:endParaRPr/>
          </a:p>
        </p:txBody>
      </p:sp>
      <p:sp>
        <p:nvSpPr>
          <p:cNvPr id="109" name="Google Shape;109;p15"/>
          <p:cNvSpPr/>
          <p:nvPr/>
        </p:nvSpPr>
        <p:spPr>
          <a:xfrm>
            <a:off x="3024188" y="6229350"/>
            <a:ext cx="1785937" cy="628650"/>
          </a:xfrm>
          <a:prstGeom prst="ellipse">
            <a:avLst/>
          </a:prstGeom>
          <a:solidFill>
            <a:srgbClr val="00B05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κοντούλικα</a:t>
            </a:r>
            <a:endParaRPr/>
          </a:p>
        </p:txBody>
      </p:sp>
      <p:sp>
        <p:nvSpPr>
          <p:cNvPr id="110" name="Google Shape;110;p15"/>
          <p:cNvSpPr/>
          <p:nvPr/>
        </p:nvSpPr>
        <p:spPr>
          <a:xfrm>
            <a:off x="1738313" y="5786437"/>
            <a:ext cx="1857375" cy="557212"/>
          </a:xfrm>
          <a:prstGeom prst="ellipse">
            <a:avLst/>
          </a:prstGeom>
          <a:solidFill>
            <a:srgbClr val="00B05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παχύσαρκα</a:t>
            </a:r>
            <a:endParaRPr/>
          </a:p>
        </p:txBody>
      </p:sp>
      <p:sp>
        <p:nvSpPr>
          <p:cNvPr id="111" name="Google Shape;111;p15"/>
          <p:cNvSpPr/>
          <p:nvPr/>
        </p:nvSpPr>
        <p:spPr>
          <a:xfrm>
            <a:off x="1524000" y="3571875"/>
            <a:ext cx="1714500" cy="628650"/>
          </a:xfrm>
          <a:prstGeom prst="ellipse">
            <a:avLst/>
          </a:prstGeom>
          <a:solidFill>
            <a:srgbClr val="0070C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Αφαίρεση αντικειμένων</a:t>
            </a:r>
            <a:endParaRPr/>
          </a:p>
        </p:txBody>
      </p:sp>
      <p:cxnSp>
        <p:nvCxnSpPr>
          <p:cNvPr id="112" name="Google Shape;112;p15"/>
          <p:cNvCxnSpPr/>
          <p:nvPr/>
        </p:nvCxnSpPr>
        <p:spPr>
          <a:xfrm rot="-5400000" flipH="1">
            <a:off x="5684837" y="2446338"/>
            <a:ext cx="914400" cy="593725"/>
          </a:xfrm>
          <a:prstGeom prst="straightConnector1">
            <a:avLst/>
          </a:prstGeom>
          <a:noFill/>
          <a:ln w="9525" cap="flat" cmpd="sng">
            <a:solidFill>
              <a:srgbClr val="4A7EBB"/>
            </a:solidFill>
            <a:prstDash val="solid"/>
            <a:miter lim="800000"/>
            <a:headEnd type="none" w="sm" len="sm"/>
            <a:tailEnd type="stealth" w="med" len="med"/>
          </a:ln>
        </p:spPr>
      </p:cxnSp>
      <p:cxnSp>
        <p:nvCxnSpPr>
          <p:cNvPr id="113" name="Google Shape;113;p15"/>
          <p:cNvCxnSpPr/>
          <p:nvPr/>
        </p:nvCxnSpPr>
        <p:spPr>
          <a:xfrm rot="-5400000">
            <a:off x="8239126" y="642937"/>
            <a:ext cx="714375" cy="571500"/>
          </a:xfrm>
          <a:prstGeom prst="straightConnector1">
            <a:avLst/>
          </a:prstGeom>
          <a:noFill/>
          <a:ln w="25400" cap="flat" cmpd="sng">
            <a:solidFill>
              <a:srgbClr val="C00000"/>
            </a:solidFill>
            <a:prstDash val="solid"/>
            <a:miter lim="800000"/>
            <a:headEnd type="none" w="sm" len="sm"/>
            <a:tailEnd type="stealth" w="med" len="med"/>
          </a:ln>
        </p:spPr>
      </p:cxnSp>
      <p:cxnSp>
        <p:nvCxnSpPr>
          <p:cNvPr id="114" name="Google Shape;114;p15"/>
          <p:cNvCxnSpPr/>
          <p:nvPr/>
        </p:nvCxnSpPr>
        <p:spPr>
          <a:xfrm rot="10800000" flipH="1">
            <a:off x="5881688" y="1857375"/>
            <a:ext cx="1285875" cy="400050"/>
          </a:xfrm>
          <a:prstGeom prst="straightConnector1">
            <a:avLst/>
          </a:prstGeom>
          <a:noFill/>
          <a:ln w="25400" cap="flat" cmpd="sng">
            <a:solidFill>
              <a:srgbClr val="C00000"/>
            </a:solidFill>
            <a:prstDash val="solid"/>
            <a:miter lim="800000"/>
            <a:headEnd type="none" w="sm" len="sm"/>
            <a:tailEnd type="stealth" w="med" len="med"/>
          </a:ln>
        </p:spPr>
      </p:cxnSp>
      <p:cxnSp>
        <p:nvCxnSpPr>
          <p:cNvPr id="115" name="Google Shape;115;p15"/>
          <p:cNvCxnSpPr/>
          <p:nvPr/>
        </p:nvCxnSpPr>
        <p:spPr>
          <a:xfrm rot="5400000">
            <a:off x="7793038" y="4875212"/>
            <a:ext cx="1500187" cy="36512"/>
          </a:xfrm>
          <a:prstGeom prst="straightConnector1">
            <a:avLst/>
          </a:prstGeom>
          <a:noFill/>
          <a:ln w="25400" cap="flat" cmpd="sng">
            <a:solidFill>
              <a:srgbClr val="C00000"/>
            </a:solidFill>
            <a:prstDash val="solid"/>
            <a:miter lim="800000"/>
            <a:headEnd type="none" w="sm" len="sm"/>
            <a:tailEnd type="stealth" w="med" len="med"/>
          </a:ln>
        </p:spPr>
      </p:cxnSp>
      <p:cxnSp>
        <p:nvCxnSpPr>
          <p:cNvPr id="116" name="Google Shape;116;p15"/>
          <p:cNvCxnSpPr/>
          <p:nvPr/>
        </p:nvCxnSpPr>
        <p:spPr>
          <a:xfrm rot="10800000">
            <a:off x="3595687" y="2671763"/>
            <a:ext cx="500062" cy="71437"/>
          </a:xfrm>
          <a:prstGeom prst="straightConnector1">
            <a:avLst/>
          </a:prstGeom>
          <a:noFill/>
          <a:ln w="25400" cap="flat" cmpd="sng">
            <a:solidFill>
              <a:srgbClr val="C00000"/>
            </a:solidFill>
            <a:prstDash val="solid"/>
            <a:miter lim="800000"/>
            <a:headEnd type="none" w="sm" len="sm"/>
            <a:tailEnd type="stealth" w="med" len="med"/>
          </a:ln>
        </p:spPr>
      </p:cxnSp>
      <p:cxnSp>
        <p:nvCxnSpPr>
          <p:cNvPr id="117" name="Google Shape;117;p15"/>
          <p:cNvCxnSpPr/>
          <p:nvPr/>
        </p:nvCxnSpPr>
        <p:spPr>
          <a:xfrm rot="5400000" flipH="1">
            <a:off x="3474244" y="689768"/>
            <a:ext cx="427037" cy="298450"/>
          </a:xfrm>
          <a:prstGeom prst="straightConnector1">
            <a:avLst/>
          </a:prstGeom>
          <a:noFill/>
          <a:ln w="25400" cap="flat" cmpd="sng">
            <a:solidFill>
              <a:srgbClr val="C00000"/>
            </a:solidFill>
            <a:prstDash val="solid"/>
            <a:miter lim="800000"/>
            <a:headEnd type="none" w="sm" len="sm"/>
            <a:tailEnd type="stealth" w="med" len="med"/>
          </a:ln>
        </p:spPr>
      </p:cxnSp>
      <p:cxnSp>
        <p:nvCxnSpPr>
          <p:cNvPr id="118" name="Google Shape;118;p15"/>
          <p:cNvCxnSpPr/>
          <p:nvPr/>
        </p:nvCxnSpPr>
        <p:spPr>
          <a:xfrm rot="5400000" flipH="1">
            <a:off x="7167563" y="714375"/>
            <a:ext cx="428625" cy="285750"/>
          </a:xfrm>
          <a:prstGeom prst="straightConnector1">
            <a:avLst/>
          </a:prstGeom>
          <a:noFill/>
          <a:ln w="25400" cap="flat" cmpd="sng">
            <a:solidFill>
              <a:srgbClr val="C00000"/>
            </a:solidFill>
            <a:prstDash val="solid"/>
            <a:miter lim="800000"/>
            <a:headEnd type="none" w="sm" len="sm"/>
            <a:tailEnd type="stealth" w="med" len="med"/>
          </a:ln>
        </p:spPr>
      </p:cxnSp>
      <p:cxnSp>
        <p:nvCxnSpPr>
          <p:cNvPr id="119" name="Google Shape;119;p15"/>
          <p:cNvCxnSpPr/>
          <p:nvPr/>
        </p:nvCxnSpPr>
        <p:spPr>
          <a:xfrm rot="5400000">
            <a:off x="4381501" y="5000626"/>
            <a:ext cx="714375" cy="142875"/>
          </a:xfrm>
          <a:prstGeom prst="straightConnector1">
            <a:avLst/>
          </a:prstGeom>
          <a:noFill/>
          <a:ln w="25400" cap="flat" cmpd="sng">
            <a:solidFill>
              <a:srgbClr val="C00000"/>
            </a:solidFill>
            <a:prstDash val="solid"/>
            <a:miter lim="800000"/>
            <a:headEnd type="none" w="sm" len="sm"/>
            <a:tailEnd type="stealth" w="med" len="med"/>
          </a:ln>
        </p:spPr>
      </p:cxnSp>
      <p:sp>
        <p:nvSpPr>
          <p:cNvPr id="120" name="Google Shape;120;p15"/>
          <p:cNvSpPr/>
          <p:nvPr/>
        </p:nvSpPr>
        <p:spPr>
          <a:xfrm>
            <a:off x="6953250" y="4714875"/>
            <a:ext cx="1428750" cy="628650"/>
          </a:xfrm>
          <a:prstGeom prst="ellipse">
            <a:avLst/>
          </a:prstGeom>
          <a:solidFill>
            <a:srgbClr val="00206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Τάξη</a:t>
            </a:r>
            <a:r>
              <a:rPr lang="en-US">
                <a:solidFill>
                  <a:srgbClr val="FFFFFF"/>
                </a:solidFill>
                <a:latin typeface="Calibri"/>
                <a:ea typeface="Calibri"/>
                <a:cs typeface="Calibri"/>
                <a:sym typeface="Calibri"/>
              </a:rPr>
              <a:t> </a:t>
            </a:r>
            <a:endParaRPr/>
          </a:p>
        </p:txBody>
      </p:sp>
      <p:sp>
        <p:nvSpPr>
          <p:cNvPr id="121" name="Google Shape;121;p15"/>
          <p:cNvSpPr/>
          <p:nvPr/>
        </p:nvSpPr>
        <p:spPr>
          <a:xfrm>
            <a:off x="4953001" y="5786437"/>
            <a:ext cx="2143125" cy="914400"/>
          </a:xfrm>
          <a:prstGeom prst="ellipse">
            <a:avLst/>
          </a:prstGeom>
          <a:solidFill>
            <a:srgbClr val="00B05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Παιδιά με ειδικές ανάγκες</a:t>
            </a:r>
            <a:endParaRPr/>
          </a:p>
        </p:txBody>
      </p:sp>
      <p:cxnSp>
        <p:nvCxnSpPr>
          <p:cNvPr id="122" name="Google Shape;122;p15"/>
          <p:cNvCxnSpPr/>
          <p:nvPr/>
        </p:nvCxnSpPr>
        <p:spPr>
          <a:xfrm flipH="1">
            <a:off x="3598863" y="4286251"/>
            <a:ext cx="1068387" cy="509587"/>
          </a:xfrm>
          <a:prstGeom prst="straightConnector1">
            <a:avLst/>
          </a:prstGeom>
          <a:noFill/>
          <a:ln w="25400" cap="flat" cmpd="sng">
            <a:solidFill>
              <a:srgbClr val="C00000"/>
            </a:solidFill>
            <a:prstDash val="solid"/>
            <a:miter lim="800000"/>
            <a:headEnd type="none" w="sm" len="sm"/>
            <a:tailEnd type="stealth" w="med" len="med"/>
          </a:ln>
        </p:spPr>
      </p:cxnSp>
      <p:sp>
        <p:nvSpPr>
          <p:cNvPr id="123" name="Google Shape;123;p15"/>
          <p:cNvSpPr/>
          <p:nvPr/>
        </p:nvSpPr>
        <p:spPr>
          <a:xfrm>
            <a:off x="7524750" y="5643562"/>
            <a:ext cx="1643062" cy="628650"/>
          </a:xfrm>
          <a:prstGeom prst="ellipse">
            <a:avLst/>
          </a:prstGeom>
          <a:solidFill>
            <a:srgbClr val="002060"/>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400"/>
            </a:pPr>
            <a:r>
              <a:rPr lang="en-US" sz="1400">
                <a:solidFill>
                  <a:srgbClr val="FFFFFF"/>
                </a:solidFill>
                <a:latin typeface="Arial"/>
                <a:ea typeface="Arial"/>
                <a:cs typeface="Arial"/>
                <a:sym typeface="Arial"/>
              </a:rPr>
              <a:t>διάλειμμα</a:t>
            </a:r>
            <a:endParaRPr/>
          </a:p>
        </p:txBody>
      </p:sp>
      <p:cxnSp>
        <p:nvCxnSpPr>
          <p:cNvPr id="124" name="Google Shape;124;p15"/>
          <p:cNvCxnSpPr/>
          <p:nvPr/>
        </p:nvCxnSpPr>
        <p:spPr>
          <a:xfrm rot="-5400000" flipH="1">
            <a:off x="5310187" y="4786312"/>
            <a:ext cx="1143000" cy="857250"/>
          </a:xfrm>
          <a:prstGeom prst="straightConnector1">
            <a:avLst/>
          </a:prstGeom>
          <a:noFill/>
          <a:ln w="25400" cap="flat" cmpd="sng">
            <a:solidFill>
              <a:srgbClr val="C00000"/>
            </a:solidFill>
            <a:prstDash val="solid"/>
            <a:miter lim="800000"/>
            <a:headEnd type="none" w="sm" len="sm"/>
            <a:tailEnd type="stealth" w="med" len="med"/>
          </a:ln>
        </p:spPr>
      </p:cxnSp>
      <p:cxnSp>
        <p:nvCxnSpPr>
          <p:cNvPr id="125" name="Google Shape;125;p15"/>
          <p:cNvCxnSpPr/>
          <p:nvPr/>
        </p:nvCxnSpPr>
        <p:spPr>
          <a:xfrm flipH="1">
            <a:off x="3095626" y="4714875"/>
            <a:ext cx="1571625" cy="1143000"/>
          </a:xfrm>
          <a:prstGeom prst="straightConnector1">
            <a:avLst/>
          </a:prstGeom>
          <a:noFill/>
          <a:ln w="25400" cap="flat" cmpd="sng">
            <a:solidFill>
              <a:srgbClr val="C00000"/>
            </a:solidFill>
            <a:prstDash val="solid"/>
            <a:miter lim="800000"/>
            <a:headEnd type="none" w="sm" len="sm"/>
            <a:tailEnd type="stealth" w="med" len="med"/>
          </a:ln>
        </p:spPr>
      </p:cxnSp>
      <p:cxnSp>
        <p:nvCxnSpPr>
          <p:cNvPr id="126" name="Google Shape;126;p15"/>
          <p:cNvCxnSpPr/>
          <p:nvPr/>
        </p:nvCxnSpPr>
        <p:spPr>
          <a:xfrm rot="5400000">
            <a:off x="4060031" y="5250657"/>
            <a:ext cx="1714500" cy="642937"/>
          </a:xfrm>
          <a:prstGeom prst="straightConnector1">
            <a:avLst/>
          </a:prstGeom>
          <a:noFill/>
          <a:ln w="25400" cap="flat" cmpd="sng">
            <a:solidFill>
              <a:srgbClr val="C00000"/>
            </a:solidFill>
            <a:prstDash val="solid"/>
            <a:miter lim="800000"/>
            <a:headEnd type="none" w="sm" len="sm"/>
            <a:tailEnd type="stealth" w="med" len="med"/>
          </a:ln>
        </p:spPr>
      </p:cxnSp>
      <p:cxnSp>
        <p:nvCxnSpPr>
          <p:cNvPr id="127" name="Google Shape;127;p15"/>
          <p:cNvCxnSpPr/>
          <p:nvPr/>
        </p:nvCxnSpPr>
        <p:spPr>
          <a:xfrm rot="-5400000" flipH="1">
            <a:off x="7310438" y="3214687"/>
            <a:ext cx="714375" cy="571500"/>
          </a:xfrm>
          <a:prstGeom prst="straightConnector1">
            <a:avLst/>
          </a:prstGeom>
          <a:noFill/>
          <a:ln w="25400" cap="flat" cmpd="sng">
            <a:solidFill>
              <a:srgbClr val="C00000"/>
            </a:solidFill>
            <a:prstDash val="solid"/>
            <a:miter lim="800000"/>
            <a:headEnd type="none" w="sm" len="sm"/>
            <a:tailEnd type="stealth" w="med" len="med"/>
          </a:ln>
        </p:spPr>
      </p:cxnSp>
      <p:cxnSp>
        <p:nvCxnSpPr>
          <p:cNvPr id="128" name="Google Shape;128;p15"/>
          <p:cNvCxnSpPr/>
          <p:nvPr/>
        </p:nvCxnSpPr>
        <p:spPr>
          <a:xfrm rot="5400000">
            <a:off x="7571582" y="4453731"/>
            <a:ext cx="657225" cy="36512"/>
          </a:xfrm>
          <a:prstGeom prst="straightConnector1">
            <a:avLst/>
          </a:prstGeom>
          <a:noFill/>
          <a:ln w="25400" cap="flat" cmpd="sng">
            <a:solidFill>
              <a:srgbClr val="C00000"/>
            </a:solidFill>
            <a:prstDash val="solid"/>
            <a:miter lim="800000"/>
            <a:headEnd type="none" w="sm" len="sm"/>
            <a:tailEnd type="stealth" w="med" len="med"/>
          </a:ln>
        </p:spPr>
      </p:cxnSp>
      <p:cxnSp>
        <p:nvCxnSpPr>
          <p:cNvPr id="129" name="Google Shape;129;p15"/>
          <p:cNvCxnSpPr/>
          <p:nvPr/>
        </p:nvCxnSpPr>
        <p:spPr>
          <a:xfrm rot="-5400000" flipH="1">
            <a:off x="9114631" y="4375944"/>
            <a:ext cx="785812" cy="320675"/>
          </a:xfrm>
          <a:prstGeom prst="straightConnector1">
            <a:avLst/>
          </a:prstGeom>
          <a:noFill/>
          <a:ln w="25400" cap="flat" cmpd="sng">
            <a:solidFill>
              <a:srgbClr val="C00000"/>
            </a:solidFill>
            <a:prstDash val="solid"/>
            <a:miter lim="800000"/>
            <a:headEnd type="none" w="sm" len="sm"/>
            <a:tailEnd type="stealth" w="med" len="med"/>
          </a:ln>
        </p:spPr>
      </p:cxnSp>
      <p:cxnSp>
        <p:nvCxnSpPr>
          <p:cNvPr id="130" name="Google Shape;130;p15"/>
          <p:cNvCxnSpPr/>
          <p:nvPr/>
        </p:nvCxnSpPr>
        <p:spPr>
          <a:xfrm rot="5400000">
            <a:off x="5141913" y="3454401"/>
            <a:ext cx="657225" cy="34925"/>
          </a:xfrm>
          <a:prstGeom prst="straightConnector1">
            <a:avLst/>
          </a:prstGeom>
          <a:noFill/>
          <a:ln w="25400" cap="flat" cmpd="sng">
            <a:solidFill>
              <a:srgbClr val="C00000"/>
            </a:solidFill>
            <a:prstDash val="solid"/>
            <a:miter lim="800000"/>
            <a:headEnd type="none" w="sm" len="sm"/>
            <a:tailEnd type="stealth" w="med" len="med"/>
          </a:ln>
        </p:spPr>
      </p:cxnSp>
      <p:cxnSp>
        <p:nvCxnSpPr>
          <p:cNvPr id="131" name="Google Shape;131;p15"/>
          <p:cNvCxnSpPr/>
          <p:nvPr/>
        </p:nvCxnSpPr>
        <p:spPr>
          <a:xfrm rot="5400000">
            <a:off x="2274093" y="3393282"/>
            <a:ext cx="571500" cy="71437"/>
          </a:xfrm>
          <a:prstGeom prst="straightConnector1">
            <a:avLst/>
          </a:prstGeom>
          <a:noFill/>
          <a:ln w="25400" cap="flat" cmpd="sng">
            <a:solidFill>
              <a:srgbClr val="C00000"/>
            </a:solidFill>
            <a:prstDash val="solid"/>
            <a:miter lim="800000"/>
            <a:headEnd type="none" w="sm" len="sm"/>
            <a:tailEnd type="stealth" w="med" len="med"/>
          </a:ln>
        </p:spPr>
      </p:cxnSp>
      <p:cxnSp>
        <p:nvCxnSpPr>
          <p:cNvPr id="132" name="Google Shape;132;p15"/>
          <p:cNvCxnSpPr/>
          <p:nvPr/>
        </p:nvCxnSpPr>
        <p:spPr>
          <a:xfrm rot="5400000" flipH="1">
            <a:off x="4827588" y="1554162"/>
            <a:ext cx="714375" cy="749300"/>
          </a:xfrm>
          <a:prstGeom prst="straightConnector1">
            <a:avLst/>
          </a:prstGeom>
          <a:noFill/>
          <a:ln w="25400" cap="flat" cmpd="sng">
            <a:solidFill>
              <a:srgbClr val="C00000"/>
            </a:solidFill>
            <a:prstDash val="solid"/>
            <a:miter lim="800000"/>
            <a:headEnd type="none" w="sm" len="sm"/>
            <a:tailEnd type="stealth" w="med" len="med"/>
          </a:ln>
        </p:spPr>
      </p:cxnSp>
      <p:cxnSp>
        <p:nvCxnSpPr>
          <p:cNvPr id="133" name="Google Shape;133;p15"/>
          <p:cNvCxnSpPr/>
          <p:nvPr/>
        </p:nvCxnSpPr>
        <p:spPr>
          <a:xfrm rot="10800000">
            <a:off x="5453063" y="1285876"/>
            <a:ext cx="71437" cy="1587"/>
          </a:xfrm>
          <a:prstGeom prst="straightConnector1">
            <a:avLst/>
          </a:prstGeom>
          <a:noFill/>
          <a:ln w="25400" cap="flat" cmpd="sng">
            <a:solidFill>
              <a:srgbClr val="C00000"/>
            </a:solidFill>
            <a:prstDash val="solid"/>
            <a:miter lim="800000"/>
            <a:headEnd type="none" w="sm" len="sm"/>
            <a:tailEnd type="stealth" w="med" len="med"/>
          </a:ln>
        </p:spPr>
      </p:cxnSp>
      <p:cxnSp>
        <p:nvCxnSpPr>
          <p:cNvPr id="134" name="Google Shape;134;p15"/>
          <p:cNvCxnSpPr/>
          <p:nvPr/>
        </p:nvCxnSpPr>
        <p:spPr>
          <a:xfrm rot="5400000" flipH="1">
            <a:off x="2391569" y="2010569"/>
            <a:ext cx="300037" cy="250825"/>
          </a:xfrm>
          <a:prstGeom prst="straightConnector1">
            <a:avLst/>
          </a:prstGeom>
          <a:noFill/>
          <a:ln w="25400" cap="flat" cmpd="sng">
            <a:solidFill>
              <a:srgbClr val="C00000"/>
            </a:solidFill>
            <a:prstDash val="solid"/>
            <a:miter lim="800000"/>
            <a:headEnd type="none" w="sm" len="sm"/>
            <a:tailEnd type="stealth" w="med" len="med"/>
          </a:ln>
        </p:spPr>
      </p:cxnSp>
      <p:sp>
        <p:nvSpPr>
          <p:cNvPr id="135" name="Google Shape;135;p15"/>
          <p:cNvSpPr/>
          <p:nvPr/>
        </p:nvSpPr>
        <p:spPr>
          <a:xfrm>
            <a:off x="8524875" y="2000250"/>
            <a:ext cx="2000250" cy="914400"/>
          </a:xfrm>
          <a:custGeom>
            <a:avLst/>
            <a:gdLst/>
            <a:ahLst/>
            <a:cxnLst/>
            <a:rect l="l" t="t" r="r" b="b"/>
            <a:pathLst>
              <a:path w="120000" h="120000" extrusionOk="0">
                <a:moveTo>
                  <a:pt x="0" y="0"/>
                </a:moveTo>
                <a:lnTo>
                  <a:pt x="110856" y="0"/>
                </a:lnTo>
                <a:lnTo>
                  <a:pt x="110856" y="0"/>
                </a:lnTo>
                <a:cubicBezTo>
                  <a:pt x="112057" y="0"/>
                  <a:pt x="113246" y="517"/>
                  <a:pt x="114355" y="1522"/>
                </a:cubicBezTo>
                <a:cubicBezTo>
                  <a:pt x="115465" y="2527"/>
                  <a:pt x="116473" y="4000"/>
                  <a:pt x="117322" y="5857"/>
                </a:cubicBezTo>
                <a:cubicBezTo>
                  <a:pt x="118171" y="7715"/>
                  <a:pt x="118844" y="9919"/>
                  <a:pt x="119304" y="12346"/>
                </a:cubicBezTo>
                <a:cubicBezTo>
                  <a:pt x="119763" y="14772"/>
                  <a:pt x="120000" y="17373"/>
                  <a:pt x="120000" y="20000"/>
                </a:cubicBezTo>
                <a:lnTo>
                  <a:pt x="120000" y="120000"/>
                </a:lnTo>
                <a:lnTo>
                  <a:pt x="0" y="120000"/>
                </a:lnTo>
                <a:close/>
              </a:path>
            </a:pathLst>
          </a:custGeom>
          <a:solidFill>
            <a:srgbClr val="31859C"/>
          </a:solidFill>
          <a:ln w="2540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FFFFFF"/>
              </a:buClr>
              <a:buSzPts val="1800"/>
            </a:pPr>
            <a:r>
              <a:rPr lang="en-US">
                <a:solidFill>
                  <a:srgbClr val="FFFFFF"/>
                </a:solidFill>
                <a:latin typeface="Arial"/>
                <a:ea typeface="Arial"/>
                <a:cs typeface="Arial"/>
                <a:sym typeface="Arial"/>
              </a:rPr>
              <a:t>Κοινωνικός</a:t>
            </a:r>
            <a:r>
              <a:rPr lang="en-US">
                <a:solidFill>
                  <a:srgbClr val="FFFFFF"/>
                </a:solidFill>
                <a:latin typeface="Calibri"/>
                <a:ea typeface="Calibri"/>
                <a:cs typeface="Calibri"/>
                <a:sym typeface="Calibri"/>
              </a:rPr>
              <a:t> αποκλεισμός</a:t>
            </a:r>
            <a:endParaRPr/>
          </a:p>
        </p:txBody>
      </p:sp>
      <p:cxnSp>
        <p:nvCxnSpPr>
          <p:cNvPr id="136" name="Google Shape;136;p15"/>
          <p:cNvCxnSpPr/>
          <p:nvPr/>
        </p:nvCxnSpPr>
        <p:spPr>
          <a:xfrm rot="10800000" flipH="1">
            <a:off x="7524751" y="2457451"/>
            <a:ext cx="1000125" cy="14287"/>
          </a:xfrm>
          <a:prstGeom prst="straightConnector1">
            <a:avLst/>
          </a:prstGeom>
          <a:noFill/>
          <a:ln w="25400" cap="flat" cmpd="sng">
            <a:solidFill>
              <a:srgbClr val="C00000"/>
            </a:solidFill>
            <a:prstDash val="solid"/>
            <a:miter lim="800000"/>
            <a:headEnd type="none" w="sm" len="sm"/>
            <a:tailEnd type="stealth" w="med" len="med"/>
          </a:ln>
        </p:spPr>
      </p:cxnSp>
    </p:spTree>
    <p:extLst>
      <p:ext uri="{BB962C8B-B14F-4D97-AF65-F5344CB8AC3E}">
        <p14:creationId xmlns:p14="http://schemas.microsoft.com/office/powerpoint/2010/main" val="705502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p:nvPr/>
        </p:nvSpPr>
        <p:spPr>
          <a:xfrm>
            <a:off x="1952625" y="336551"/>
            <a:ext cx="7715250" cy="5076825"/>
          </a:xfrm>
          <a:prstGeom prst="rect">
            <a:avLst/>
          </a:prstGeom>
          <a:noFill/>
          <a:ln>
            <a:noFill/>
          </a:ln>
        </p:spPr>
        <p:txBody>
          <a:bodyPr spcFirstLastPara="1" wrap="square" lIns="91425" tIns="45700" rIns="91425" bIns="45700" anchor="t" anchorCtr="0">
            <a:noAutofit/>
          </a:bodyPr>
          <a:lstStyle/>
          <a:p>
            <a:pPr>
              <a:buClr>
                <a:schemeClr val="dk1"/>
              </a:buClr>
              <a:buSzPts val="1800"/>
              <a:buFont typeface="Arial"/>
              <a:buChar char="•"/>
            </a:pPr>
            <a:r>
              <a:rPr lang="en-US">
                <a:solidFill>
                  <a:schemeClr val="dk1"/>
                </a:solidFill>
                <a:latin typeface="Arial"/>
                <a:ea typeface="Arial"/>
                <a:cs typeface="Arial"/>
                <a:sym typeface="Arial"/>
              </a:rPr>
              <a:t>Ο σχολικός εκφοβισμός αποτελεί διεθνές κοινωνικό φαινόμενο και σε κάθε χώρα εκδηλώνεται με διαφορετικούς τρόπους πολλές και διάφορες αφορμές. </a:t>
            </a:r>
            <a:endParaRPr/>
          </a:p>
          <a:p>
            <a:pPr>
              <a:buClr>
                <a:schemeClr val="dk1"/>
              </a:buClr>
              <a:buSzPts val="1800"/>
            </a:pPr>
            <a:endParaRPr>
              <a:solidFill>
                <a:schemeClr val="dk1"/>
              </a:solidFill>
              <a:latin typeface="Arial"/>
              <a:ea typeface="Arial"/>
              <a:cs typeface="Arial"/>
              <a:sym typeface="Arial"/>
            </a:endParaRPr>
          </a:p>
          <a:p>
            <a:pPr>
              <a:buClr>
                <a:schemeClr val="dk1"/>
              </a:buClr>
              <a:buSzPts val="1800"/>
              <a:buFont typeface="Arial"/>
              <a:buChar char="•"/>
            </a:pPr>
            <a:r>
              <a:rPr lang="en-US">
                <a:solidFill>
                  <a:schemeClr val="dk1"/>
                </a:solidFill>
                <a:latin typeface="Arial"/>
                <a:ea typeface="Arial"/>
                <a:cs typeface="Arial"/>
                <a:sym typeface="Arial"/>
              </a:rPr>
              <a:t>Πρόκειται για τη συστηματική, επαναλαμβανόμενη, εσκεμμένη και ανεπιθύμητη επιθετική συμπεριφορά που εκδηλώνουν ένα ή περισσότερα παιδιά ενάντια σε κάποιο άλλο παιδί εντός και εκτός σχολείου. </a:t>
            </a:r>
            <a:endParaRPr/>
          </a:p>
          <a:p>
            <a:pPr>
              <a:buClr>
                <a:schemeClr val="dk1"/>
              </a:buClr>
              <a:buSzPts val="1800"/>
            </a:pPr>
            <a:endParaRPr>
              <a:solidFill>
                <a:schemeClr val="dk1"/>
              </a:solidFill>
              <a:latin typeface="Arial"/>
              <a:ea typeface="Arial"/>
              <a:cs typeface="Arial"/>
              <a:sym typeface="Arial"/>
            </a:endParaRPr>
          </a:p>
          <a:p>
            <a:pPr>
              <a:buClr>
                <a:schemeClr val="dk1"/>
              </a:buClr>
              <a:buSzPts val="1800"/>
              <a:buFont typeface="Arial"/>
              <a:buChar char="•"/>
            </a:pPr>
            <a:r>
              <a:rPr lang="en-US">
                <a:solidFill>
                  <a:schemeClr val="dk1"/>
                </a:solidFill>
                <a:latin typeface="Arial"/>
                <a:ea typeface="Arial"/>
                <a:cs typeface="Arial"/>
                <a:sym typeface="Arial"/>
              </a:rPr>
              <a:t>Η Ενδοσχολική βία περιλαμβάνει την εσκεμμένη πρόκληση δυσφορίας ή πόνου (σωματικού ή ψυχικού) στο θύμα και την επίδειξη δύναμης ή υπεροχής από τον θύτη προς το θύμα.</a:t>
            </a:r>
            <a:endParaRPr/>
          </a:p>
          <a:p>
            <a:pPr>
              <a:buClr>
                <a:schemeClr val="dk1"/>
              </a:buClr>
              <a:buSzPts val="1800"/>
            </a:pPr>
            <a:r>
              <a:rPr lang="en-US">
                <a:solidFill>
                  <a:schemeClr val="dk1"/>
                </a:solidFill>
                <a:latin typeface="Arial"/>
                <a:ea typeface="Arial"/>
                <a:cs typeface="Arial"/>
                <a:sym typeface="Arial"/>
              </a:rPr>
              <a:t> </a:t>
            </a:r>
            <a:endParaRPr/>
          </a:p>
          <a:p>
            <a:pPr>
              <a:buClr>
                <a:schemeClr val="dk1"/>
              </a:buClr>
              <a:buSzPts val="1800"/>
              <a:buFont typeface="Arial"/>
              <a:buChar char="•"/>
            </a:pPr>
            <a:r>
              <a:rPr lang="en-US">
                <a:solidFill>
                  <a:schemeClr val="dk1"/>
                </a:solidFill>
                <a:latin typeface="Arial"/>
                <a:ea typeface="Arial"/>
                <a:cs typeface="Arial"/>
                <a:sym typeface="Arial"/>
              </a:rPr>
              <a:t>Αποτέλεσμα αυτής της συμπεριφοράς είναι το παιδί που εκφοβίζεται να νοιώθει απομονωμένο, να βιώνει άγχος, ανασφάλεια και φόβο, να παρουσιάζει συμπτώματα χαμηλής αυτοεκτίμησης, κατάθλιψης, ψυχοσωματικά προβλήματα (π.χ. πόνο στην κοιλιά, κεφαλαλγίες) και σχολική άρνηση. </a:t>
            </a:r>
            <a:br>
              <a:rPr lang="en-US">
                <a:solidFill>
                  <a:schemeClr val="dk1"/>
                </a:solidFill>
                <a:latin typeface="Arial"/>
                <a:ea typeface="Arial"/>
                <a:cs typeface="Arial"/>
                <a:sym typeface="Arial"/>
              </a:rPr>
            </a:br>
            <a:endParaRPr/>
          </a:p>
        </p:txBody>
      </p:sp>
      <p:pic>
        <p:nvPicPr>
          <p:cNvPr id="157" name="Google Shape;157;p19" descr="Αποτέλεσμα εικόνας για παγκοσμια ημερα κατα της βιας 6 μαρτιου"/>
          <p:cNvPicPr preferRelativeResize="0"/>
          <p:nvPr/>
        </p:nvPicPr>
        <p:blipFill rotWithShape="1">
          <a:blip r:embed="rId3">
            <a:alphaModFix/>
          </a:blip>
          <a:srcRect/>
          <a:stretch/>
        </p:blipFill>
        <p:spPr>
          <a:xfrm>
            <a:off x="3952875" y="5072062"/>
            <a:ext cx="3929062" cy="1428750"/>
          </a:xfrm>
          <a:prstGeom prst="rect">
            <a:avLst/>
          </a:prstGeom>
          <a:noFill/>
          <a:ln>
            <a:noFill/>
          </a:ln>
        </p:spPr>
      </p:pic>
    </p:spTree>
    <p:extLst>
      <p:ext uri="{BB962C8B-B14F-4D97-AF65-F5344CB8AC3E}">
        <p14:creationId xmlns:p14="http://schemas.microsoft.com/office/powerpoint/2010/main" val="241468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anim calcmode="lin" valueType="num">
                                      <p:cBhvr additive="base">
                                        <p:cTn id="7" dur="5000"/>
                                        <p:tgtEl>
                                          <p:spTgt spid="1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6">
                                            <p:txEl>
                                              <p:pRg st="2" end="2"/>
                                            </p:txEl>
                                          </p:spTgt>
                                        </p:tgtEl>
                                        <p:attrNameLst>
                                          <p:attrName>style.visibility</p:attrName>
                                        </p:attrNameLst>
                                      </p:cBhvr>
                                      <p:to>
                                        <p:strVal val="visible"/>
                                      </p:to>
                                    </p:set>
                                    <p:anim calcmode="lin" valueType="num">
                                      <p:cBhvr additive="base">
                                        <p:cTn id="12" dur="5000"/>
                                        <p:tgtEl>
                                          <p:spTgt spid="1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6">
                                            <p:txEl>
                                              <p:pRg st="4" end="4"/>
                                            </p:txEl>
                                          </p:spTgt>
                                        </p:tgtEl>
                                        <p:attrNameLst>
                                          <p:attrName>style.visibility</p:attrName>
                                        </p:attrNameLst>
                                      </p:cBhvr>
                                      <p:to>
                                        <p:strVal val="visible"/>
                                      </p:to>
                                    </p:set>
                                    <p:anim calcmode="lin" valueType="num">
                                      <p:cBhvr additive="base">
                                        <p:cTn id="17" dur="5000"/>
                                        <p:tgtEl>
                                          <p:spTgt spid="15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6">
                                            <p:txEl>
                                              <p:pRg st="5" end="5"/>
                                            </p:txEl>
                                          </p:spTgt>
                                        </p:tgtEl>
                                        <p:attrNameLst>
                                          <p:attrName>style.visibility</p:attrName>
                                        </p:attrNameLst>
                                      </p:cBhvr>
                                      <p:to>
                                        <p:strVal val="visible"/>
                                      </p:to>
                                    </p:set>
                                    <p:anim calcmode="lin" valueType="num">
                                      <p:cBhvr additive="base">
                                        <p:cTn id="22" dur="5000"/>
                                        <p:tgtEl>
                                          <p:spTgt spid="15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6">
                                            <p:txEl>
                                              <p:pRg st="6" end="6"/>
                                            </p:txEl>
                                          </p:spTgt>
                                        </p:tgtEl>
                                        <p:attrNameLst>
                                          <p:attrName>style.visibility</p:attrName>
                                        </p:attrNameLst>
                                      </p:cBhvr>
                                      <p:to>
                                        <p:strVal val="visible"/>
                                      </p:to>
                                    </p:set>
                                    <p:anim calcmode="lin" valueType="num">
                                      <p:cBhvr additive="base">
                                        <p:cTn id="27" dur="5000"/>
                                        <p:tgtEl>
                                          <p:spTgt spid="15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157"/>
                                        </p:tgtEl>
                                        <p:attrNameLst>
                                          <p:attrName>style.visibility</p:attrName>
                                        </p:attrNameLst>
                                      </p:cBhvr>
                                      <p:to>
                                        <p:strVal val="visible"/>
                                      </p:to>
                                    </p:set>
                                    <p:anim calcmode="lin" valueType="num">
                                      <p:cBhvr additive="base">
                                        <p:cTn id="32" dur="3000"/>
                                        <p:tgtEl>
                                          <p:spTgt spid="157"/>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260649"/>
            <a:ext cx="8496944"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476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18" descr="C:\Documents and Settings\vicky\Επιφάνεια εργασίας\3.jpg"/>
          <p:cNvPicPr preferRelativeResize="0"/>
          <p:nvPr/>
        </p:nvPicPr>
        <p:blipFill rotWithShape="1">
          <a:blip r:embed="rId3">
            <a:alphaModFix/>
          </a:blip>
          <a:srcRect/>
          <a:stretch/>
        </p:blipFill>
        <p:spPr>
          <a:xfrm>
            <a:off x="3752850" y="504825"/>
            <a:ext cx="4557712" cy="5848350"/>
          </a:xfrm>
          <a:prstGeom prst="rect">
            <a:avLst/>
          </a:prstGeom>
          <a:noFill/>
          <a:ln>
            <a:noFill/>
          </a:ln>
        </p:spPr>
      </p:pic>
    </p:spTree>
    <p:extLst>
      <p:ext uri="{BB962C8B-B14F-4D97-AF65-F5344CB8AC3E}">
        <p14:creationId xmlns:p14="http://schemas.microsoft.com/office/powerpoint/2010/main" val="2351700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6" descr="C:\Documents and Settings\vicky\Επιφάνεια εργασίας\1.jpg"/>
          <p:cNvPicPr preferRelativeResize="0"/>
          <p:nvPr/>
        </p:nvPicPr>
        <p:blipFill rotWithShape="1">
          <a:blip r:embed="rId3">
            <a:alphaModFix/>
          </a:blip>
          <a:srcRect/>
          <a:stretch/>
        </p:blipFill>
        <p:spPr>
          <a:xfrm>
            <a:off x="3767138" y="428626"/>
            <a:ext cx="4543425" cy="5857875"/>
          </a:xfrm>
          <a:prstGeom prst="rect">
            <a:avLst/>
          </a:prstGeom>
          <a:noFill/>
          <a:ln>
            <a:noFill/>
          </a:ln>
        </p:spPr>
      </p:pic>
    </p:spTree>
    <p:extLst>
      <p:ext uri="{BB962C8B-B14F-4D97-AF65-F5344CB8AC3E}">
        <p14:creationId xmlns:p14="http://schemas.microsoft.com/office/powerpoint/2010/main" val="454945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536" y="332656"/>
            <a:ext cx="8496944"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637631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204</Words>
  <Application>Microsoft Office PowerPoint</Application>
  <PresentationFormat>Ευρεία οθόνη</PresentationFormat>
  <Paragraphs>40</Paragraphs>
  <Slides>16</Slides>
  <Notes>8</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16</vt:i4>
      </vt:variant>
    </vt:vector>
  </HeadingPairs>
  <TitlesOfParts>
    <vt:vector size="20" baseType="lpstr">
      <vt:lpstr>Arial</vt:lpstr>
      <vt:lpstr>Calibri</vt:lpstr>
      <vt:lpstr>Calibri Light</vt:lpstr>
      <vt:lpstr>Θέμα του Office</vt:lpstr>
      <vt:lpstr>Παρασκευή 6 Μαρτίου</vt:lpstr>
      <vt:lpstr>Τι είναι ενδοσχολική βία;  </vt:lpstr>
      <vt:lpstr>https://www.youtube.com/watch?v=90cyaDCTRVw</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ΣΧΟΛΙΚΟΣ ΕΚΦΟΒΙΣΜΟΣ http://stop-bullying.sch.gr/archives/923</dc:title>
  <dc:creator>Director</dc:creator>
  <cp:lastModifiedBy>Director</cp:lastModifiedBy>
  <cp:revision>9</cp:revision>
  <dcterms:created xsi:type="dcterms:W3CDTF">2022-03-02T08:58:08Z</dcterms:created>
  <dcterms:modified xsi:type="dcterms:W3CDTF">2022-03-28T08:21:03Z</dcterms:modified>
</cp:coreProperties>
</file>